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62"/>
  </p:notesMasterIdLst>
  <p:sldIdLst>
    <p:sldId id="256" r:id="rId2"/>
    <p:sldId id="257" r:id="rId3"/>
    <p:sldId id="258" r:id="rId4"/>
    <p:sldId id="284" r:id="rId5"/>
    <p:sldId id="289" r:id="rId6"/>
    <p:sldId id="259" r:id="rId7"/>
    <p:sldId id="260" r:id="rId8"/>
    <p:sldId id="285" r:id="rId9"/>
    <p:sldId id="286" r:id="rId10"/>
    <p:sldId id="261" r:id="rId11"/>
    <p:sldId id="262" r:id="rId12"/>
    <p:sldId id="287" r:id="rId13"/>
    <p:sldId id="288" r:id="rId14"/>
    <p:sldId id="263" r:id="rId15"/>
    <p:sldId id="264" r:id="rId16"/>
    <p:sldId id="265" r:id="rId17"/>
    <p:sldId id="266" r:id="rId18"/>
    <p:sldId id="267" r:id="rId19"/>
    <p:sldId id="268" r:id="rId20"/>
    <p:sldId id="269" r:id="rId21"/>
    <p:sldId id="290" r:id="rId22"/>
    <p:sldId id="270" r:id="rId23"/>
    <p:sldId id="291" r:id="rId24"/>
    <p:sldId id="271" r:id="rId25"/>
    <p:sldId id="292" r:id="rId26"/>
    <p:sldId id="273" r:id="rId27"/>
    <p:sldId id="274" r:id="rId28"/>
    <p:sldId id="272" r:id="rId29"/>
    <p:sldId id="276" r:id="rId30"/>
    <p:sldId id="293" r:id="rId31"/>
    <p:sldId id="294" r:id="rId32"/>
    <p:sldId id="275" r:id="rId33"/>
    <p:sldId id="295" r:id="rId34"/>
    <p:sldId id="296" r:id="rId35"/>
    <p:sldId id="297" r:id="rId36"/>
    <p:sldId id="277" r:id="rId37"/>
    <p:sldId id="280" r:id="rId38"/>
    <p:sldId id="278" r:id="rId39"/>
    <p:sldId id="281" r:id="rId40"/>
    <p:sldId id="282" r:id="rId41"/>
    <p:sldId id="283" r:id="rId42"/>
    <p:sldId id="299" r:id="rId43"/>
    <p:sldId id="300" r:id="rId44"/>
    <p:sldId id="301" r:id="rId45"/>
    <p:sldId id="302" r:id="rId46"/>
    <p:sldId id="303" r:id="rId47"/>
    <p:sldId id="311" r:id="rId48"/>
    <p:sldId id="304" r:id="rId49"/>
    <p:sldId id="305" r:id="rId50"/>
    <p:sldId id="312" r:id="rId51"/>
    <p:sldId id="306" r:id="rId52"/>
    <p:sldId id="313" r:id="rId53"/>
    <p:sldId id="307" r:id="rId54"/>
    <p:sldId id="314" r:id="rId55"/>
    <p:sldId id="308" r:id="rId56"/>
    <p:sldId id="315" r:id="rId57"/>
    <p:sldId id="309" r:id="rId58"/>
    <p:sldId id="316" r:id="rId59"/>
    <p:sldId id="279" r:id="rId60"/>
    <p:sldId id="310"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A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78" autoAdjust="0"/>
    <p:restoredTop sz="94660"/>
  </p:normalViewPr>
  <p:slideViewPr>
    <p:cSldViewPr snapToGrid="0">
      <p:cViewPr varScale="1">
        <p:scale>
          <a:sx n="60" d="100"/>
          <a:sy n="60" d="100"/>
        </p:scale>
        <p:origin x="12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D94EBC-0BAA-433B-B7DD-F0CA912D7C83}" type="datetimeFigureOut">
              <a:rPr lang="en-US" smtClean="0"/>
              <a:t>26-May-20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E014FB-9E20-4C2C-AD0C-1FA256E450EA}" type="slidenum">
              <a:rPr lang="en-US" smtClean="0"/>
              <a:t>‹#›</a:t>
            </a:fld>
            <a:endParaRPr lang="en-US"/>
          </a:p>
        </p:txBody>
      </p:sp>
    </p:spTree>
    <p:extLst>
      <p:ext uri="{BB962C8B-B14F-4D97-AF65-F5344CB8AC3E}">
        <p14:creationId xmlns:p14="http://schemas.microsoft.com/office/powerpoint/2010/main" val="3883555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54429A9-0F68-45DA-BA52-C5B483383014}" type="datetime1">
              <a:rPr lang="en-US" smtClean="0"/>
              <a:t>26-May-20</a:t>
            </a:fld>
            <a:endParaRPr lang="en-US"/>
          </a:p>
        </p:txBody>
      </p:sp>
      <p:sp>
        <p:nvSpPr>
          <p:cNvPr id="5" name="Footer Placeholder 4"/>
          <p:cNvSpPr>
            <a:spLocks noGrp="1"/>
          </p:cNvSpPr>
          <p:nvPr>
            <p:ph type="ftr" sz="quarter" idx="11"/>
          </p:nvPr>
        </p:nvSpPr>
        <p:spPr/>
        <p:txBody>
          <a:bodyPr/>
          <a:lstStyle/>
          <a:p>
            <a:r>
              <a:rPr lang="en-US" smtClean="0"/>
              <a:t>Dr. S. Nandagopalan, Ph. D</a:t>
            </a:r>
            <a:endParaRPr lang="en-US"/>
          </a:p>
        </p:txBody>
      </p:sp>
      <p:sp>
        <p:nvSpPr>
          <p:cNvPr id="6" name="Slide Number Placeholder 5"/>
          <p:cNvSpPr>
            <a:spLocks noGrp="1"/>
          </p:cNvSpPr>
          <p:nvPr>
            <p:ph type="sldNum" sz="quarter" idx="12"/>
          </p:nvPr>
        </p:nvSpPr>
        <p:spPr/>
        <p:txBody>
          <a:bodyPr/>
          <a:lstStyle/>
          <a:p>
            <a:fld id="{5F0909BB-3F97-4AF9-B517-1598A7FEFD2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0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9F4A6A-B2AD-427F-ACCD-220B8954835D}" type="datetime1">
              <a:rPr lang="en-US" smtClean="0"/>
              <a:t>26-May-20</a:t>
            </a:fld>
            <a:endParaRPr lang="en-US"/>
          </a:p>
        </p:txBody>
      </p:sp>
      <p:sp>
        <p:nvSpPr>
          <p:cNvPr id="5" name="Footer Placeholder 4"/>
          <p:cNvSpPr>
            <a:spLocks noGrp="1"/>
          </p:cNvSpPr>
          <p:nvPr>
            <p:ph type="ftr" sz="quarter" idx="11"/>
          </p:nvPr>
        </p:nvSpPr>
        <p:spPr/>
        <p:txBody>
          <a:bodyPr/>
          <a:lstStyle/>
          <a:p>
            <a:r>
              <a:rPr lang="en-US" smtClean="0"/>
              <a:t>Dr. S. Nandagopalan, Ph. D</a:t>
            </a:r>
            <a:endParaRPr lang="en-US"/>
          </a:p>
        </p:txBody>
      </p:sp>
      <p:sp>
        <p:nvSpPr>
          <p:cNvPr id="6" name="Slide Number Placeholder 5"/>
          <p:cNvSpPr>
            <a:spLocks noGrp="1"/>
          </p:cNvSpPr>
          <p:nvPr>
            <p:ph type="sldNum" sz="quarter" idx="12"/>
          </p:nvPr>
        </p:nvSpPr>
        <p:spPr/>
        <p:txBody>
          <a:bodyPr/>
          <a:lstStyle/>
          <a:p>
            <a:fld id="{5F0909BB-3F97-4AF9-B517-1598A7FEFD26}" type="slidenum">
              <a:rPr lang="en-US" smtClean="0"/>
              <a:t>‹#›</a:t>
            </a:fld>
            <a:endParaRPr lang="en-US"/>
          </a:p>
        </p:txBody>
      </p:sp>
    </p:spTree>
    <p:extLst>
      <p:ext uri="{BB962C8B-B14F-4D97-AF65-F5344CB8AC3E}">
        <p14:creationId xmlns:p14="http://schemas.microsoft.com/office/powerpoint/2010/main" val="4018776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9DC610-2936-49A3-B3A2-DC2AB6000979}" type="datetime1">
              <a:rPr lang="en-US" smtClean="0"/>
              <a:t>26-May-20</a:t>
            </a:fld>
            <a:endParaRPr lang="en-US"/>
          </a:p>
        </p:txBody>
      </p:sp>
      <p:sp>
        <p:nvSpPr>
          <p:cNvPr id="5" name="Footer Placeholder 4"/>
          <p:cNvSpPr>
            <a:spLocks noGrp="1"/>
          </p:cNvSpPr>
          <p:nvPr>
            <p:ph type="ftr" sz="quarter" idx="11"/>
          </p:nvPr>
        </p:nvSpPr>
        <p:spPr/>
        <p:txBody>
          <a:bodyPr/>
          <a:lstStyle/>
          <a:p>
            <a:r>
              <a:rPr lang="en-US" smtClean="0"/>
              <a:t>Dr. S. Nandagopalan, Ph. D</a:t>
            </a:r>
            <a:endParaRPr lang="en-US"/>
          </a:p>
        </p:txBody>
      </p:sp>
      <p:sp>
        <p:nvSpPr>
          <p:cNvPr id="6" name="Slide Number Placeholder 5"/>
          <p:cNvSpPr>
            <a:spLocks noGrp="1"/>
          </p:cNvSpPr>
          <p:nvPr>
            <p:ph type="sldNum" sz="quarter" idx="12"/>
          </p:nvPr>
        </p:nvSpPr>
        <p:spPr/>
        <p:txBody>
          <a:bodyPr/>
          <a:lstStyle/>
          <a:p>
            <a:fld id="{5F0909BB-3F97-4AF9-B517-1598A7FEFD26}" type="slidenum">
              <a:rPr lang="en-US" smtClean="0"/>
              <a:t>‹#›</a:t>
            </a:fld>
            <a:endParaRPr lang="en-US"/>
          </a:p>
        </p:txBody>
      </p:sp>
    </p:spTree>
    <p:extLst>
      <p:ext uri="{BB962C8B-B14F-4D97-AF65-F5344CB8AC3E}">
        <p14:creationId xmlns:p14="http://schemas.microsoft.com/office/powerpoint/2010/main" val="1683375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b="1">
                <a:solidFill>
                  <a:srgbClr val="C00000"/>
                </a:solidFill>
                <a:latin typeface="Playfair Display Black" panose="00000A00000000000000" pitchFamily="2"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822959" y="1573161"/>
            <a:ext cx="7543801" cy="4689987"/>
          </a:xfrm>
        </p:spPr>
        <p:txBody>
          <a:bodyPr/>
          <a:lstStyle>
            <a:lvl1pPr marL="342900" indent="-342900">
              <a:buFont typeface="Arial" panose="020B0604020202020204" pitchFamily="34" charset="0"/>
              <a:buChar char="•"/>
              <a:defRPr sz="2400">
                <a:solidFill>
                  <a:schemeClr val="tx1"/>
                </a:solidFill>
                <a:latin typeface="Bahnschrift SemiLight" panose="020B0502040204020203" pitchFamily="34" charset="0"/>
              </a:defRPr>
            </a:lvl1pPr>
            <a:lvl2pPr>
              <a:defRPr sz="2000">
                <a:solidFill>
                  <a:schemeClr val="tx1"/>
                </a:solidFill>
                <a:latin typeface="Comic Sans MS" panose="030F0702030302020204" pitchFamily="66" charset="0"/>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C64B03D-C935-4BF7-9D4E-3230FA96FDE0}" type="datetime1">
              <a:rPr lang="en-US" smtClean="0"/>
              <a:t>26-May-20</a:t>
            </a:fld>
            <a:endParaRPr lang="en-US"/>
          </a:p>
        </p:txBody>
      </p:sp>
      <p:sp>
        <p:nvSpPr>
          <p:cNvPr id="5" name="Footer Placeholder 4"/>
          <p:cNvSpPr>
            <a:spLocks noGrp="1"/>
          </p:cNvSpPr>
          <p:nvPr>
            <p:ph type="ftr" sz="quarter" idx="11"/>
          </p:nvPr>
        </p:nvSpPr>
        <p:spPr/>
        <p:txBody>
          <a:bodyPr/>
          <a:lstStyle/>
          <a:p>
            <a:r>
              <a:rPr lang="en-US" smtClean="0"/>
              <a:t>Dr. S. Nandagopalan, Ph. D</a:t>
            </a:r>
            <a:endParaRPr lang="en-US"/>
          </a:p>
        </p:txBody>
      </p:sp>
      <p:sp>
        <p:nvSpPr>
          <p:cNvPr id="6" name="Slide Number Placeholder 5"/>
          <p:cNvSpPr>
            <a:spLocks noGrp="1"/>
          </p:cNvSpPr>
          <p:nvPr>
            <p:ph type="sldNum" sz="quarter" idx="12"/>
          </p:nvPr>
        </p:nvSpPr>
        <p:spPr/>
        <p:txBody>
          <a:bodyPr/>
          <a:lstStyle/>
          <a:p>
            <a:fld id="{5F0909BB-3F97-4AF9-B517-1598A7FEFD26}" type="slidenum">
              <a:rPr lang="en-US" smtClean="0"/>
              <a:t>‹#›</a:t>
            </a:fld>
            <a:endParaRPr lang="en-US"/>
          </a:p>
        </p:txBody>
      </p:sp>
    </p:spTree>
    <p:extLst>
      <p:ext uri="{BB962C8B-B14F-4D97-AF65-F5344CB8AC3E}">
        <p14:creationId xmlns:p14="http://schemas.microsoft.com/office/powerpoint/2010/main" val="152435533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81CECE6-2AE0-45D0-A339-F1909D1E1643}" type="datetime1">
              <a:rPr lang="en-US" smtClean="0"/>
              <a:t>26-May-20</a:t>
            </a:fld>
            <a:endParaRPr lang="en-US"/>
          </a:p>
        </p:txBody>
      </p:sp>
      <p:sp>
        <p:nvSpPr>
          <p:cNvPr id="5" name="Footer Placeholder 4"/>
          <p:cNvSpPr>
            <a:spLocks noGrp="1"/>
          </p:cNvSpPr>
          <p:nvPr>
            <p:ph type="ftr" sz="quarter" idx="11"/>
          </p:nvPr>
        </p:nvSpPr>
        <p:spPr/>
        <p:txBody>
          <a:bodyPr/>
          <a:lstStyle/>
          <a:p>
            <a:r>
              <a:rPr lang="en-US" smtClean="0"/>
              <a:t>Dr. S. Nandagopalan, Ph. D</a:t>
            </a:r>
            <a:endParaRPr lang="en-US"/>
          </a:p>
        </p:txBody>
      </p:sp>
      <p:sp>
        <p:nvSpPr>
          <p:cNvPr id="6" name="Slide Number Placeholder 5"/>
          <p:cNvSpPr>
            <a:spLocks noGrp="1"/>
          </p:cNvSpPr>
          <p:nvPr>
            <p:ph type="sldNum" sz="quarter" idx="12"/>
          </p:nvPr>
        </p:nvSpPr>
        <p:spPr/>
        <p:txBody>
          <a:bodyPr/>
          <a:lstStyle/>
          <a:p>
            <a:fld id="{5F0909BB-3F97-4AF9-B517-1598A7FEFD2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2127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44E4E5B-4A9E-49B8-BE4C-BA259D6CD8AC}" type="datetime1">
              <a:rPr lang="en-US" smtClean="0"/>
              <a:t>26-May-20</a:t>
            </a:fld>
            <a:endParaRPr lang="en-US"/>
          </a:p>
        </p:txBody>
      </p:sp>
      <p:sp>
        <p:nvSpPr>
          <p:cNvPr id="6" name="Footer Placeholder 5"/>
          <p:cNvSpPr>
            <a:spLocks noGrp="1"/>
          </p:cNvSpPr>
          <p:nvPr>
            <p:ph type="ftr" sz="quarter" idx="11"/>
          </p:nvPr>
        </p:nvSpPr>
        <p:spPr/>
        <p:txBody>
          <a:bodyPr/>
          <a:lstStyle/>
          <a:p>
            <a:r>
              <a:rPr lang="en-US" smtClean="0"/>
              <a:t>Dr. S. Nandagopalan, Ph. D</a:t>
            </a:r>
            <a:endParaRPr lang="en-US"/>
          </a:p>
        </p:txBody>
      </p:sp>
      <p:sp>
        <p:nvSpPr>
          <p:cNvPr id="7" name="Slide Number Placeholder 6"/>
          <p:cNvSpPr>
            <a:spLocks noGrp="1"/>
          </p:cNvSpPr>
          <p:nvPr>
            <p:ph type="sldNum" sz="quarter" idx="12"/>
          </p:nvPr>
        </p:nvSpPr>
        <p:spPr/>
        <p:txBody>
          <a:bodyPr/>
          <a:lstStyle/>
          <a:p>
            <a:fld id="{5F0909BB-3F97-4AF9-B517-1598A7FEFD26}" type="slidenum">
              <a:rPr lang="en-US" smtClean="0"/>
              <a:t>‹#›</a:t>
            </a:fld>
            <a:endParaRPr lang="en-US"/>
          </a:p>
        </p:txBody>
      </p:sp>
    </p:spTree>
    <p:extLst>
      <p:ext uri="{BB962C8B-B14F-4D97-AF65-F5344CB8AC3E}">
        <p14:creationId xmlns:p14="http://schemas.microsoft.com/office/powerpoint/2010/main" val="3299820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8C86F00-82AC-4AAD-AA4C-70D6B9211C60}" type="datetime1">
              <a:rPr lang="en-US" smtClean="0"/>
              <a:t>26-May-20</a:t>
            </a:fld>
            <a:endParaRPr lang="en-US"/>
          </a:p>
        </p:txBody>
      </p:sp>
      <p:sp>
        <p:nvSpPr>
          <p:cNvPr id="8" name="Footer Placeholder 7"/>
          <p:cNvSpPr>
            <a:spLocks noGrp="1"/>
          </p:cNvSpPr>
          <p:nvPr>
            <p:ph type="ftr" sz="quarter" idx="11"/>
          </p:nvPr>
        </p:nvSpPr>
        <p:spPr/>
        <p:txBody>
          <a:bodyPr/>
          <a:lstStyle/>
          <a:p>
            <a:r>
              <a:rPr lang="en-US" smtClean="0"/>
              <a:t>Dr. S. Nandagopalan, Ph. D</a:t>
            </a:r>
            <a:endParaRPr lang="en-US"/>
          </a:p>
        </p:txBody>
      </p:sp>
      <p:sp>
        <p:nvSpPr>
          <p:cNvPr id="9" name="Slide Number Placeholder 8"/>
          <p:cNvSpPr>
            <a:spLocks noGrp="1"/>
          </p:cNvSpPr>
          <p:nvPr>
            <p:ph type="sldNum" sz="quarter" idx="12"/>
          </p:nvPr>
        </p:nvSpPr>
        <p:spPr/>
        <p:txBody>
          <a:bodyPr/>
          <a:lstStyle/>
          <a:p>
            <a:fld id="{5F0909BB-3F97-4AF9-B517-1598A7FEFD26}" type="slidenum">
              <a:rPr lang="en-US" smtClean="0"/>
              <a:t>‹#›</a:t>
            </a:fld>
            <a:endParaRPr lang="en-US"/>
          </a:p>
        </p:txBody>
      </p:sp>
    </p:spTree>
    <p:extLst>
      <p:ext uri="{BB962C8B-B14F-4D97-AF65-F5344CB8AC3E}">
        <p14:creationId xmlns:p14="http://schemas.microsoft.com/office/powerpoint/2010/main" val="1993495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98B1C3-56C6-4FE7-8398-74B385E069B5}" type="datetime1">
              <a:rPr lang="en-US" smtClean="0"/>
              <a:t>26-May-20</a:t>
            </a:fld>
            <a:endParaRPr lang="en-US"/>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a:t>
            </a:fld>
            <a:endParaRPr lang="en-US"/>
          </a:p>
        </p:txBody>
      </p:sp>
    </p:spTree>
    <p:extLst>
      <p:ext uri="{BB962C8B-B14F-4D97-AF65-F5344CB8AC3E}">
        <p14:creationId xmlns:p14="http://schemas.microsoft.com/office/powerpoint/2010/main" val="791849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B561FAB-BC2C-468C-ADE0-2DFBF9122772}" type="datetime1">
              <a:rPr lang="en-US" smtClean="0"/>
              <a:t>26-May-20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Dr. S. Nandagopalan, Ph. D</a:t>
            </a:r>
            <a:endParaRPr lang="en-US"/>
          </a:p>
        </p:txBody>
      </p:sp>
      <p:sp>
        <p:nvSpPr>
          <p:cNvPr id="9" name="Slide Number Placeholder 8"/>
          <p:cNvSpPr>
            <a:spLocks noGrp="1"/>
          </p:cNvSpPr>
          <p:nvPr>
            <p:ph type="sldNum" sz="quarter" idx="12"/>
          </p:nvPr>
        </p:nvSpPr>
        <p:spPr/>
        <p:txBody>
          <a:bodyPr/>
          <a:lstStyle/>
          <a:p>
            <a:fld id="{5F0909BB-3F97-4AF9-B517-1598A7FEFD26}" type="slidenum">
              <a:rPr lang="en-US" smtClean="0"/>
              <a:t>‹#›</a:t>
            </a:fld>
            <a:endParaRPr lang="en-US"/>
          </a:p>
        </p:txBody>
      </p:sp>
    </p:spTree>
    <p:extLst>
      <p:ext uri="{BB962C8B-B14F-4D97-AF65-F5344CB8AC3E}">
        <p14:creationId xmlns:p14="http://schemas.microsoft.com/office/powerpoint/2010/main" val="3252094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82C75CC0-7BE7-45CC-B710-3CE91589E917}" type="datetime1">
              <a:rPr lang="en-US" smtClean="0"/>
              <a:t>26-May-20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smtClean="0"/>
              <a:t>Dr. S. Nandagopalan, Ph. D</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F0909BB-3F97-4AF9-B517-1598A7FEFD26}" type="slidenum">
              <a:rPr lang="en-US" smtClean="0"/>
              <a:t>‹#›</a:t>
            </a:fld>
            <a:endParaRPr lang="en-US"/>
          </a:p>
        </p:txBody>
      </p:sp>
    </p:spTree>
    <p:extLst>
      <p:ext uri="{BB962C8B-B14F-4D97-AF65-F5344CB8AC3E}">
        <p14:creationId xmlns:p14="http://schemas.microsoft.com/office/powerpoint/2010/main" val="1952148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893914C-DF8D-42B2-A81D-A55B661EECBB}" type="datetime1">
              <a:rPr lang="en-US" smtClean="0"/>
              <a:t>26-May-20</a:t>
            </a:fld>
            <a:endParaRPr lang="en-US"/>
          </a:p>
        </p:txBody>
      </p:sp>
      <p:sp>
        <p:nvSpPr>
          <p:cNvPr id="6" name="Footer Placeholder 5"/>
          <p:cNvSpPr>
            <a:spLocks noGrp="1"/>
          </p:cNvSpPr>
          <p:nvPr>
            <p:ph type="ftr" sz="quarter" idx="11"/>
          </p:nvPr>
        </p:nvSpPr>
        <p:spPr/>
        <p:txBody>
          <a:bodyPr/>
          <a:lstStyle/>
          <a:p>
            <a:r>
              <a:rPr lang="en-US" smtClean="0"/>
              <a:t>Dr. S. Nandagopalan, Ph. D</a:t>
            </a:r>
            <a:endParaRPr lang="en-US"/>
          </a:p>
        </p:txBody>
      </p:sp>
      <p:sp>
        <p:nvSpPr>
          <p:cNvPr id="7" name="Slide Number Placeholder 6"/>
          <p:cNvSpPr>
            <a:spLocks noGrp="1"/>
          </p:cNvSpPr>
          <p:nvPr>
            <p:ph type="sldNum" sz="quarter" idx="12"/>
          </p:nvPr>
        </p:nvSpPr>
        <p:spPr/>
        <p:txBody>
          <a:bodyPr/>
          <a:lstStyle/>
          <a:p>
            <a:fld id="{5F0909BB-3F97-4AF9-B517-1598A7FEFD26}" type="slidenum">
              <a:rPr lang="en-US" smtClean="0"/>
              <a:t>‹#›</a:t>
            </a:fld>
            <a:endParaRPr lang="en-US"/>
          </a:p>
        </p:txBody>
      </p:sp>
    </p:spTree>
    <p:extLst>
      <p:ext uri="{BB962C8B-B14F-4D97-AF65-F5344CB8AC3E}">
        <p14:creationId xmlns:p14="http://schemas.microsoft.com/office/powerpoint/2010/main" val="2811081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093909"/>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564242"/>
            <a:ext cx="7543801" cy="4304852"/>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E1C2143E-D9F6-41DF-A08D-9B808CBF8AFD}" type="datetime1">
              <a:rPr lang="en-US" smtClean="0"/>
              <a:t>26-May-20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Dr. S. Nandagopalan, Ph. D</a:t>
            </a:r>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5F0909BB-3F97-4AF9-B517-1598A7FEFD26}" type="slidenum">
              <a:rPr lang="en-US" smtClean="0"/>
              <a:t>‹#›</a:t>
            </a:fld>
            <a:endParaRPr lang="en-US"/>
          </a:p>
        </p:txBody>
      </p:sp>
      <p:cxnSp>
        <p:nvCxnSpPr>
          <p:cNvPr id="10" name="Straight Connector 9"/>
          <p:cNvCxnSpPr/>
          <p:nvPr/>
        </p:nvCxnSpPr>
        <p:spPr>
          <a:xfrm>
            <a:off x="895149" y="1472377"/>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971905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hyperlink" Target="https://www.microsoft.com/en-us/research/project/dryad/"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intellipaat.com/blog/what-is-apache-ambari/" TargetMode="External"/><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000" dirty="0" smtClean="0">
                <a:latin typeface="Mongolian Baiti" panose="03000500000000000000" pitchFamily="66" charset="0"/>
                <a:cs typeface="Mongolian Baiti" panose="03000500000000000000" pitchFamily="66" charset="0"/>
              </a:rPr>
              <a:t>Module 2</a:t>
            </a:r>
            <a:r>
              <a:rPr lang="en-US" sz="6600" dirty="0" smtClean="0"/>
              <a:t/>
            </a:r>
            <a:br>
              <a:rPr lang="en-US" sz="6600" dirty="0" smtClean="0"/>
            </a:br>
            <a:r>
              <a:rPr lang="en-US" sz="6600" dirty="0" smtClean="0"/>
              <a:t/>
            </a:r>
            <a:br>
              <a:rPr lang="en-US" sz="6600" dirty="0" smtClean="0"/>
            </a:br>
            <a:r>
              <a:rPr lang="en-US" sz="7300" dirty="0" smtClean="0">
                <a:solidFill>
                  <a:srgbClr val="FF0000"/>
                </a:solidFill>
              </a:rPr>
              <a:t>Hadoop Tools &amp; YARN</a:t>
            </a:r>
            <a:endParaRPr lang="en-US" dirty="0">
              <a:solidFill>
                <a:srgbClr val="FF0000"/>
              </a:solidFill>
            </a:endParaRPr>
          </a:p>
        </p:txBody>
      </p:sp>
      <p:sp>
        <p:nvSpPr>
          <p:cNvPr id="3" name="Subtitle 2"/>
          <p:cNvSpPr>
            <a:spLocks noGrp="1"/>
          </p:cNvSpPr>
          <p:nvPr>
            <p:ph type="subTitle" idx="1"/>
          </p:nvPr>
        </p:nvSpPr>
        <p:spPr/>
        <p:txBody>
          <a:bodyPr/>
          <a:lstStyle/>
          <a:p>
            <a:r>
              <a:rPr lang="en-US" cap="none" dirty="0" smtClean="0">
                <a:latin typeface="Book Antiqua" panose="02040602050305030304" pitchFamily="18" charset="0"/>
              </a:rPr>
              <a:t>Dr. S. Nandagopalan, Ph. D</a:t>
            </a:r>
            <a:endParaRPr lang="en-US" cap="none" dirty="0">
              <a:latin typeface="Book Antiqua" panose="02040602050305030304" pitchFamily="18" charset="0"/>
            </a:endParaRPr>
          </a:p>
        </p:txBody>
      </p:sp>
    </p:spTree>
    <p:extLst>
      <p:ext uri="{BB962C8B-B14F-4D97-AF65-F5344CB8AC3E}">
        <p14:creationId xmlns:p14="http://schemas.microsoft.com/office/powerpoint/2010/main" val="4758896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Example</a:t>
            </a:r>
            <a:endParaRPr lang="en-US" dirty="0"/>
          </a:p>
        </p:txBody>
      </p:sp>
      <p:sp>
        <p:nvSpPr>
          <p:cNvPr id="3" name="Content Placeholder 2"/>
          <p:cNvSpPr>
            <a:spLocks noGrp="1"/>
          </p:cNvSpPr>
          <p:nvPr>
            <p:ph idx="1"/>
          </p:nvPr>
        </p:nvSpPr>
        <p:spPr>
          <a:xfrm>
            <a:off x="822959" y="1573161"/>
            <a:ext cx="7863841" cy="4689987"/>
          </a:xfrm>
        </p:spPr>
        <p:txBody>
          <a:bodyPr/>
          <a:lstStyle/>
          <a:p>
            <a:pPr>
              <a:spcBef>
                <a:spcPts val="600"/>
              </a:spcBef>
            </a:pPr>
            <a:r>
              <a:rPr lang="en-US" dirty="0" smtClean="0"/>
              <a:t>Extract usernames from the </a:t>
            </a:r>
            <a:r>
              <a:rPr lang="en-US" dirty="0" err="1" smtClean="0"/>
              <a:t>passwd</a:t>
            </a:r>
            <a:r>
              <a:rPr lang="en-US" dirty="0" smtClean="0"/>
              <a:t> file.</a:t>
            </a:r>
          </a:p>
          <a:p>
            <a:pPr>
              <a:spcBef>
                <a:spcPts val="600"/>
              </a:spcBef>
            </a:pPr>
            <a:r>
              <a:rPr lang="en-US" sz="2000" b="1" dirty="0" smtClean="0">
                <a:latin typeface="Courier New" panose="02070309020205020404" pitchFamily="49" charset="0"/>
                <a:cs typeface="Courier New" panose="02070309020205020404" pitchFamily="49" charset="0"/>
              </a:rPr>
              <a:t>/</a:t>
            </a:r>
            <a:r>
              <a:rPr lang="en-US" sz="2000" b="1" dirty="0" err="1" smtClean="0">
                <a:latin typeface="Courier New" panose="02070309020205020404" pitchFamily="49" charset="0"/>
                <a:cs typeface="Courier New" panose="02070309020205020404" pitchFamily="49" charset="0"/>
              </a:rPr>
              <a:t>etc</a:t>
            </a:r>
            <a:r>
              <a:rPr lang="en-US" sz="2000" b="1" dirty="0" smtClean="0">
                <a:latin typeface="Courier New" panose="02070309020205020404" pitchFamily="49" charset="0"/>
                <a:cs typeface="Courier New" panose="02070309020205020404" pitchFamily="49" charset="0"/>
              </a:rPr>
              <a:t>/</a:t>
            </a:r>
            <a:r>
              <a:rPr lang="en-US" sz="2000" b="1" dirty="0" err="1" smtClean="0">
                <a:latin typeface="Courier New" panose="02070309020205020404" pitchFamily="49" charset="0"/>
                <a:cs typeface="Courier New" panose="02070309020205020404" pitchFamily="49" charset="0"/>
              </a:rPr>
              <a:t>passwd</a:t>
            </a:r>
            <a:endParaRPr lang="en-US" sz="2000" b="1" dirty="0" smtClean="0">
              <a:latin typeface="Courier New" panose="02070309020205020404" pitchFamily="49" charset="0"/>
              <a:cs typeface="Courier New" panose="02070309020205020404" pitchFamily="49" charset="0"/>
            </a:endParaRPr>
          </a:p>
          <a:p>
            <a:pPr>
              <a:spcBef>
                <a:spcPts val="600"/>
              </a:spcBef>
            </a:pPr>
            <a:r>
              <a:rPr lang="en-US" sz="2000" b="1" dirty="0" smtClean="0">
                <a:latin typeface="Courier New" panose="02070309020205020404" pitchFamily="49" charset="0"/>
                <a:cs typeface="Courier New" panose="02070309020205020404" pitchFamily="49" charset="0"/>
              </a:rPr>
              <a:t>$</a:t>
            </a:r>
            <a:r>
              <a:rPr lang="en-US" sz="2000" b="1" dirty="0" err="1" smtClean="0">
                <a:latin typeface="Courier New" panose="02070309020205020404" pitchFamily="49" charset="0"/>
                <a:cs typeface="Courier New" panose="02070309020205020404" pitchFamily="49" charset="0"/>
              </a:rPr>
              <a:t>cp</a:t>
            </a:r>
            <a:r>
              <a:rPr lang="en-US" sz="2000" b="1" dirty="0" smtClean="0">
                <a:latin typeface="Courier New" panose="02070309020205020404" pitchFamily="49" charset="0"/>
                <a:cs typeface="Courier New" panose="02070309020205020404" pitchFamily="49" charset="0"/>
              </a:rPr>
              <a:t> /</a:t>
            </a:r>
            <a:r>
              <a:rPr lang="en-US" sz="2000" b="1" dirty="0" err="1" smtClean="0">
                <a:latin typeface="Courier New" panose="02070309020205020404" pitchFamily="49" charset="0"/>
                <a:cs typeface="Courier New" panose="02070309020205020404" pitchFamily="49" charset="0"/>
              </a:rPr>
              <a:t>etc</a:t>
            </a:r>
            <a:r>
              <a:rPr lang="en-US" sz="2000" b="1" dirty="0" smtClean="0">
                <a:latin typeface="Courier New" panose="02070309020205020404" pitchFamily="49" charset="0"/>
                <a:cs typeface="Courier New" panose="02070309020205020404" pitchFamily="49" charset="0"/>
              </a:rPr>
              <a:t>/</a:t>
            </a:r>
            <a:r>
              <a:rPr lang="en-US" sz="2000" b="1" dirty="0" err="1" smtClean="0">
                <a:latin typeface="Courier New" panose="02070309020205020404" pitchFamily="49" charset="0"/>
                <a:cs typeface="Courier New" panose="02070309020205020404" pitchFamily="49" charset="0"/>
              </a:rPr>
              <a:t>passwd</a:t>
            </a:r>
            <a:r>
              <a:rPr lang="en-US" sz="2000" dirty="0" smtClean="0"/>
              <a:t>				</a:t>
            </a:r>
            <a:r>
              <a:rPr lang="en-US" sz="2000" dirty="0" smtClean="0">
                <a:solidFill>
                  <a:srgbClr val="00B0F0"/>
                </a:solidFill>
              </a:rPr>
              <a:t>create a copy</a:t>
            </a:r>
          </a:p>
          <a:p>
            <a:pPr>
              <a:spcBef>
                <a:spcPts val="600"/>
              </a:spcBef>
            </a:pPr>
            <a:r>
              <a:rPr lang="en-US" sz="2000" b="1" dirty="0" smtClean="0">
                <a:latin typeface="Courier New" panose="02070309020205020404" pitchFamily="49" charset="0"/>
                <a:cs typeface="Courier New" panose="02070309020205020404" pitchFamily="49" charset="0"/>
              </a:rPr>
              <a:t>$</a:t>
            </a:r>
            <a:r>
              <a:rPr lang="en-US" sz="2000" b="1" dirty="0" err="1" smtClean="0">
                <a:latin typeface="Courier New" panose="02070309020205020404" pitchFamily="49" charset="0"/>
                <a:cs typeface="Courier New" panose="02070309020205020404" pitchFamily="49" charset="0"/>
              </a:rPr>
              <a:t>hdfs</a:t>
            </a:r>
            <a:r>
              <a:rPr lang="en-US" sz="2000" b="1" dirty="0" smtClean="0">
                <a:latin typeface="Courier New" panose="02070309020205020404" pitchFamily="49" charset="0"/>
                <a:cs typeface="Courier New" panose="02070309020205020404" pitchFamily="49" charset="0"/>
              </a:rPr>
              <a:t> </a:t>
            </a:r>
            <a:r>
              <a:rPr lang="en-US" sz="2000" b="1" dirty="0" err="1" smtClean="0">
                <a:latin typeface="Courier New" panose="02070309020205020404" pitchFamily="49" charset="0"/>
                <a:cs typeface="Courier New" panose="02070309020205020404" pitchFamily="49" charset="0"/>
              </a:rPr>
              <a:t>dfs</a:t>
            </a:r>
            <a:r>
              <a:rPr lang="en-US" sz="2000" b="1" dirty="0" smtClean="0">
                <a:latin typeface="Courier New" panose="02070309020205020404" pitchFamily="49" charset="0"/>
                <a:cs typeface="Courier New" panose="02070309020205020404" pitchFamily="49" charset="0"/>
              </a:rPr>
              <a:t> –put </a:t>
            </a:r>
            <a:r>
              <a:rPr lang="en-US" sz="2000" b="1" dirty="0" err="1" smtClean="0">
                <a:latin typeface="Courier New" panose="02070309020205020404" pitchFamily="49" charset="0"/>
                <a:cs typeface="Courier New" panose="02070309020205020404" pitchFamily="49" charset="0"/>
              </a:rPr>
              <a:t>passwd</a:t>
            </a:r>
            <a:r>
              <a:rPr lang="en-US" sz="2000" b="1" dirty="0" smtClean="0">
                <a:latin typeface="Courier New" panose="02070309020205020404" pitchFamily="49" charset="0"/>
                <a:cs typeface="Courier New" panose="02070309020205020404" pitchFamily="49" charset="0"/>
              </a:rPr>
              <a:t> </a:t>
            </a:r>
            <a:r>
              <a:rPr lang="en-US" sz="2000" b="1" dirty="0" err="1" smtClean="0">
                <a:latin typeface="Courier New" panose="02070309020205020404" pitchFamily="49" charset="0"/>
                <a:cs typeface="Courier New" panose="02070309020205020404" pitchFamily="49" charset="0"/>
              </a:rPr>
              <a:t>passwd</a:t>
            </a:r>
            <a:r>
              <a:rPr lang="en-US" sz="2000" dirty="0" smtClean="0">
                <a:solidFill>
                  <a:srgbClr val="00B0F0"/>
                </a:solidFill>
              </a:rPr>
              <a:t>	put it in Hadoop</a:t>
            </a:r>
          </a:p>
          <a:p>
            <a:pPr>
              <a:spcBef>
                <a:spcPts val="600"/>
              </a:spcBef>
            </a:pPr>
            <a:r>
              <a:rPr lang="en-US" sz="2000" b="1" dirty="0" smtClean="0">
                <a:latin typeface="Courier New" panose="02070309020205020404" pitchFamily="49" charset="0"/>
                <a:cs typeface="Courier New" panose="02070309020205020404" pitchFamily="49" charset="0"/>
              </a:rPr>
              <a:t>$</a:t>
            </a:r>
            <a:r>
              <a:rPr lang="en-US" sz="2000" b="1" dirty="0" err="1" smtClean="0">
                <a:latin typeface="Courier New" panose="02070309020205020404" pitchFamily="49" charset="0"/>
                <a:cs typeface="Courier New" panose="02070309020205020404" pitchFamily="49" charset="0"/>
              </a:rPr>
              <a:t>hdfs</a:t>
            </a:r>
            <a:r>
              <a:rPr lang="en-US" sz="2000" b="1" dirty="0" smtClean="0">
                <a:latin typeface="Courier New" panose="02070309020205020404" pitchFamily="49" charset="0"/>
                <a:cs typeface="Courier New" panose="02070309020205020404" pitchFamily="49" charset="0"/>
              </a:rPr>
              <a:t> </a:t>
            </a:r>
            <a:r>
              <a:rPr lang="en-US" sz="2000" b="1" dirty="0" err="1" smtClean="0">
                <a:latin typeface="Courier New" panose="02070309020205020404" pitchFamily="49" charset="0"/>
                <a:cs typeface="Courier New" panose="02070309020205020404" pitchFamily="49" charset="0"/>
              </a:rPr>
              <a:t>dfs</a:t>
            </a:r>
            <a:r>
              <a:rPr lang="en-US" sz="2000" b="1" dirty="0" smtClean="0">
                <a:latin typeface="Courier New" panose="02070309020205020404" pitchFamily="49" charset="0"/>
                <a:cs typeface="Courier New" panose="02070309020205020404" pitchFamily="49" charset="0"/>
              </a:rPr>
              <a:t> –ls </a:t>
            </a:r>
            <a:r>
              <a:rPr lang="en-US" sz="2000" b="1" dirty="0" err="1" smtClean="0">
                <a:latin typeface="Courier New" panose="02070309020205020404" pitchFamily="49" charset="0"/>
                <a:cs typeface="Courier New" panose="02070309020205020404" pitchFamily="49" charset="0"/>
              </a:rPr>
              <a:t>passwd</a:t>
            </a:r>
            <a:r>
              <a:rPr lang="en-US" sz="2000" dirty="0" smtClean="0"/>
              <a:t>			</a:t>
            </a:r>
            <a:r>
              <a:rPr lang="en-US" sz="2000" dirty="0" smtClean="0">
                <a:solidFill>
                  <a:srgbClr val="00B0F0"/>
                </a:solidFill>
              </a:rPr>
              <a:t>confirm</a:t>
            </a:r>
          </a:p>
          <a:p>
            <a:pPr>
              <a:spcBef>
                <a:spcPts val="600"/>
              </a:spcBef>
            </a:pPr>
            <a:r>
              <a:rPr lang="en-US" sz="2000" b="1" dirty="0" smtClean="0">
                <a:latin typeface="Courier New" panose="02070309020205020404" pitchFamily="49" charset="0"/>
                <a:cs typeface="Courier New" panose="02070309020205020404" pitchFamily="49" charset="0"/>
              </a:rPr>
              <a:t>$pig –x local</a:t>
            </a:r>
            <a:r>
              <a:rPr lang="en-US" sz="2000" dirty="0" smtClean="0"/>
              <a:t>				</a:t>
            </a:r>
            <a:r>
              <a:rPr lang="en-US" sz="2000" dirty="0" smtClean="0">
                <a:solidFill>
                  <a:srgbClr val="00B0F0"/>
                </a:solidFill>
              </a:rPr>
              <a:t>Local </a:t>
            </a:r>
            <a:r>
              <a:rPr lang="en-US" sz="2000" dirty="0">
                <a:solidFill>
                  <a:srgbClr val="00B0F0"/>
                </a:solidFill>
              </a:rPr>
              <a:t>Pig operation</a:t>
            </a:r>
          </a:p>
          <a:p>
            <a:pPr>
              <a:spcBef>
                <a:spcPts val="600"/>
              </a:spcBef>
            </a:pPr>
            <a:r>
              <a:rPr lang="en-US" sz="2000" b="1" dirty="0" smtClean="0">
                <a:latin typeface="Courier New" panose="02070309020205020404" pitchFamily="49" charset="0"/>
                <a:cs typeface="Courier New" panose="02070309020205020404" pitchFamily="49" charset="0"/>
              </a:rPr>
              <a:t>grunt&gt; A = load ‘</a:t>
            </a:r>
            <a:r>
              <a:rPr lang="en-US" sz="2000" b="1" dirty="0" err="1" smtClean="0">
                <a:latin typeface="Courier New" panose="02070309020205020404" pitchFamily="49" charset="0"/>
                <a:cs typeface="Courier New" panose="02070309020205020404" pitchFamily="49" charset="0"/>
              </a:rPr>
              <a:t>passwd</a:t>
            </a:r>
            <a:r>
              <a:rPr lang="en-US" sz="2000" b="1" dirty="0" smtClean="0">
                <a:latin typeface="Courier New" panose="02070309020205020404" pitchFamily="49" charset="0"/>
                <a:cs typeface="Courier New" panose="02070309020205020404" pitchFamily="49" charset="0"/>
              </a:rPr>
              <a:t>’ using </a:t>
            </a:r>
            <a:r>
              <a:rPr lang="en-US" sz="2000" b="1" dirty="0" err="1" smtClean="0">
                <a:latin typeface="Courier New" panose="02070309020205020404" pitchFamily="49" charset="0"/>
                <a:cs typeface="Courier New" panose="02070309020205020404" pitchFamily="49" charset="0"/>
              </a:rPr>
              <a:t>PigStorage</a:t>
            </a:r>
            <a:r>
              <a:rPr lang="en-US" sz="2000" b="1" dirty="0" smtClean="0">
                <a:latin typeface="Courier New" panose="02070309020205020404" pitchFamily="49" charset="0"/>
                <a:cs typeface="Courier New" panose="02070309020205020404" pitchFamily="49" charset="0"/>
              </a:rPr>
              <a:t>(‘:’);</a:t>
            </a:r>
          </a:p>
          <a:p>
            <a:pPr>
              <a:spcBef>
                <a:spcPts val="600"/>
              </a:spcBef>
            </a:pPr>
            <a:r>
              <a:rPr lang="en-US" sz="2000" b="1" dirty="0" smtClean="0">
                <a:latin typeface="Courier New" panose="02070309020205020404" pitchFamily="49" charset="0"/>
                <a:cs typeface="Courier New" panose="02070309020205020404" pitchFamily="49" charset="0"/>
              </a:rPr>
              <a:t>grunt&gt; B = </a:t>
            </a:r>
            <a:r>
              <a:rPr lang="en-US" sz="2000" b="1" dirty="0" err="1" smtClean="0">
                <a:latin typeface="Courier New" panose="02070309020205020404" pitchFamily="49" charset="0"/>
                <a:cs typeface="Courier New" panose="02070309020205020404" pitchFamily="49" charset="0"/>
              </a:rPr>
              <a:t>foreach</a:t>
            </a:r>
            <a:r>
              <a:rPr lang="en-US" sz="2000" b="1" dirty="0" smtClean="0">
                <a:latin typeface="Courier New" panose="02070309020205020404" pitchFamily="49" charset="0"/>
                <a:cs typeface="Courier New" panose="02070309020205020404" pitchFamily="49" charset="0"/>
              </a:rPr>
              <a:t> A generate $0 as id;</a:t>
            </a:r>
          </a:p>
          <a:p>
            <a:pPr>
              <a:spcBef>
                <a:spcPts val="600"/>
              </a:spcBef>
            </a:pPr>
            <a:r>
              <a:rPr lang="en-US" sz="2000" b="1" dirty="0" smtClean="0">
                <a:latin typeface="Courier New" panose="02070309020205020404" pitchFamily="49" charset="0"/>
                <a:cs typeface="Courier New" panose="02070309020205020404" pitchFamily="49" charset="0"/>
              </a:rPr>
              <a:t>grunt&gt; dump B</a:t>
            </a: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a:t>
            </a:r>
            <a:r>
              <a:rPr lang="en-US" sz="2000" b="1" dirty="0" smtClean="0">
                <a:solidFill>
                  <a:srgbClr val="00B0F0"/>
                </a:solidFill>
                <a:latin typeface="Bahnschrift Light" panose="020B0502040204020203" pitchFamily="34" charset="0"/>
                <a:cs typeface="Courier New" panose="02070309020205020404" pitchFamily="49" charset="0"/>
              </a:rPr>
              <a:t>display </a:t>
            </a:r>
            <a:r>
              <a:rPr lang="en-US" sz="2000" b="1" dirty="0">
                <a:solidFill>
                  <a:srgbClr val="00B0F0"/>
                </a:solidFill>
                <a:latin typeface="Bahnschrift Light" panose="020B0502040204020203" pitchFamily="34" charset="0"/>
                <a:cs typeface="Courier New" panose="02070309020205020404" pitchFamily="49" charset="0"/>
              </a:rPr>
              <a:t>the </a:t>
            </a:r>
            <a:r>
              <a:rPr lang="en-US" sz="2000" b="1" dirty="0" smtClean="0">
                <a:solidFill>
                  <a:srgbClr val="00B0F0"/>
                </a:solidFill>
                <a:latin typeface="Bahnschrift Light" panose="020B0502040204020203" pitchFamily="34" charset="0"/>
                <a:cs typeface="Courier New" panose="02070309020205020404" pitchFamily="49" charset="0"/>
              </a:rPr>
              <a:t>results</a:t>
            </a:r>
          </a:p>
          <a:p>
            <a:pPr>
              <a:spcBef>
                <a:spcPts val="600"/>
              </a:spcBef>
            </a:pPr>
            <a:r>
              <a:rPr lang="en-US" sz="2000" b="1" dirty="0">
                <a:latin typeface="Courier New" panose="02070309020205020404" pitchFamily="49" charset="0"/>
                <a:cs typeface="Courier New" panose="02070309020205020404" pitchFamily="49" charset="0"/>
              </a:rPr>
              <a:t>grunt&gt; </a:t>
            </a:r>
            <a:r>
              <a:rPr lang="en-US" sz="2000" b="1" dirty="0" smtClean="0">
                <a:latin typeface="Courier New" panose="02070309020205020404" pitchFamily="49" charset="0"/>
                <a:cs typeface="Courier New" panose="02070309020205020404" pitchFamily="49" charset="0"/>
              </a:rPr>
              <a:t>quit;</a:t>
            </a:r>
            <a:endParaRPr lang="en-US" sz="2000" b="1" dirty="0">
              <a:latin typeface="Courier New" panose="02070309020205020404" pitchFamily="49" charset="0"/>
              <a:cs typeface="Courier New" panose="02070309020205020404" pitchFamily="49" charset="0"/>
            </a:endParaRPr>
          </a:p>
          <a:p>
            <a:pPr>
              <a:spcBef>
                <a:spcPts val="600"/>
              </a:spcBef>
            </a:pPr>
            <a:r>
              <a:rPr lang="en-US" sz="2000" b="1" dirty="0" smtClean="0">
                <a:latin typeface="Courier New" panose="02070309020205020404" pitchFamily="49" charset="0"/>
                <a:cs typeface="Courier New" panose="02070309020205020404" pitchFamily="49" charset="0"/>
              </a:rPr>
              <a:t>$pig </a:t>
            </a:r>
            <a:r>
              <a:rPr lang="en-US" sz="2000" b="1" dirty="0">
                <a:latin typeface="Courier New" panose="02070309020205020404" pitchFamily="49" charset="0"/>
                <a:cs typeface="Courier New" panose="02070309020205020404" pitchFamily="49" charset="0"/>
              </a:rPr>
              <a:t>–x </a:t>
            </a:r>
            <a:r>
              <a:rPr lang="en-US" sz="2000" b="1" dirty="0" err="1" smtClean="0">
                <a:latin typeface="Courier New" panose="02070309020205020404" pitchFamily="49" charset="0"/>
                <a:cs typeface="Courier New" panose="02070309020205020404" pitchFamily="49" charset="0"/>
              </a:rPr>
              <a:t>mapreduce</a:t>
            </a:r>
            <a:endParaRPr lang="en-US" sz="2000" b="1"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10</a:t>
            </a:fld>
            <a:endParaRPr lang="en-US"/>
          </a:p>
        </p:txBody>
      </p:sp>
    </p:spTree>
    <p:extLst>
      <p:ext uri="{BB962C8B-B14F-4D97-AF65-F5344CB8AC3E}">
        <p14:creationId xmlns:p14="http://schemas.microsoft.com/office/powerpoint/2010/main" val="290086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Hive</a:t>
            </a:r>
            <a:endParaRPr lang="en-US" dirty="0"/>
          </a:p>
        </p:txBody>
      </p:sp>
      <p:sp>
        <p:nvSpPr>
          <p:cNvPr id="3" name="Content Placeholder 2"/>
          <p:cNvSpPr>
            <a:spLocks noGrp="1"/>
          </p:cNvSpPr>
          <p:nvPr>
            <p:ph idx="1"/>
          </p:nvPr>
        </p:nvSpPr>
        <p:spPr/>
        <p:txBody>
          <a:bodyPr/>
          <a:lstStyle/>
          <a:p>
            <a:r>
              <a:rPr lang="en-US" dirty="0" smtClean="0"/>
              <a:t>Apache Hive is a data warehouse built on top of Hadoop</a:t>
            </a:r>
          </a:p>
          <a:p>
            <a:r>
              <a:rPr lang="en-US" dirty="0" smtClean="0"/>
              <a:t>Summarization, ad hoc queries, analysis of big data .</a:t>
            </a:r>
          </a:p>
          <a:p>
            <a:r>
              <a:rPr lang="en-US" dirty="0"/>
              <a:t>It stores schema in a database and processed data into HDFS.</a:t>
            </a:r>
          </a:p>
          <a:p>
            <a:r>
              <a:rPr lang="en-US" dirty="0"/>
              <a:t>It is designed for OLAP</a:t>
            </a:r>
            <a:r>
              <a:rPr lang="en-US" dirty="0" smtClean="0"/>
              <a:t>. </a:t>
            </a:r>
            <a:r>
              <a:rPr lang="en-US" dirty="0"/>
              <a:t>Hive is not designed for online transaction processing (OLTP) workloads.</a:t>
            </a:r>
          </a:p>
          <a:p>
            <a:r>
              <a:rPr lang="en-US" dirty="0"/>
              <a:t>It provides SQL type language for querying called </a:t>
            </a:r>
            <a:r>
              <a:rPr lang="en-US" dirty="0" err="1"/>
              <a:t>HiveQL</a:t>
            </a:r>
            <a:r>
              <a:rPr lang="en-US" dirty="0"/>
              <a:t> or HQL.</a:t>
            </a:r>
          </a:p>
          <a:p>
            <a:r>
              <a:rPr lang="en-US" dirty="0"/>
              <a:t>It is familiar, fast, scalable, and extensible.</a:t>
            </a:r>
          </a:p>
          <a:p>
            <a:endParaRPr lang="en-US" dirty="0"/>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11</a:t>
            </a:fld>
            <a:endParaRPr lang="en-US"/>
          </a:p>
        </p:txBody>
      </p:sp>
      <p:pic>
        <p:nvPicPr>
          <p:cNvPr id="8194" name="Picture 2" descr="Apache Hive logo - Hadoop Ecosystem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3603" y="87264"/>
            <a:ext cx="1432509" cy="1289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15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Tables</a:t>
            </a:r>
            <a:endParaRPr lang="en-US" dirty="0"/>
          </a:p>
        </p:txBody>
      </p:sp>
      <p:sp>
        <p:nvSpPr>
          <p:cNvPr id="3" name="Content Placeholder 2"/>
          <p:cNvSpPr>
            <a:spLocks noGrp="1"/>
          </p:cNvSpPr>
          <p:nvPr>
            <p:ph idx="1"/>
          </p:nvPr>
        </p:nvSpPr>
        <p:spPr>
          <a:xfrm>
            <a:off x="822959" y="1573161"/>
            <a:ext cx="7948901" cy="4689987"/>
          </a:xfrm>
        </p:spPr>
        <p:txBody>
          <a:bodyPr/>
          <a:lstStyle/>
          <a:p>
            <a:pPr marL="0" indent="0">
              <a:spcBef>
                <a:spcPts val="0"/>
              </a:spcBef>
              <a:buNone/>
            </a:pPr>
            <a:r>
              <a:rPr lang="en-US" b="1" dirty="0">
                <a:latin typeface="Courier New" panose="02070309020205020404" pitchFamily="49" charset="0"/>
                <a:cs typeface="Courier New" panose="02070309020205020404" pitchFamily="49" charset="0"/>
              </a:rPr>
              <a:t>CREATE TABLE </a:t>
            </a:r>
            <a:r>
              <a:rPr lang="en-US" b="1" dirty="0" err="1">
                <a:latin typeface="Courier New" panose="02070309020205020404" pitchFamily="49" charset="0"/>
                <a:cs typeface="Courier New" panose="02070309020205020404" pitchFamily="49" charset="0"/>
              </a:rPr>
              <a:t>page_view</a:t>
            </a:r>
            <a:r>
              <a:rPr lang="en-US" b="1" dirty="0" smtClean="0">
                <a:latin typeface="Courier New" panose="02070309020205020404" pitchFamily="49" charset="0"/>
                <a:cs typeface="Courier New" panose="02070309020205020404" pitchFamily="49" charset="0"/>
              </a:rPr>
              <a:t>(</a:t>
            </a:r>
          </a:p>
          <a:p>
            <a:pPr marL="0" indent="0">
              <a:spcBef>
                <a:spcPts val="0"/>
              </a:spcBef>
              <a:buNone/>
            </a:pPr>
            <a:r>
              <a:rPr lang="en-US" b="1" dirty="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viewTime</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INT, </a:t>
            </a:r>
            <a:endParaRPr lang="en-US" b="1" dirty="0" smtClean="0">
              <a:latin typeface="Courier New" panose="02070309020205020404" pitchFamily="49" charset="0"/>
              <a:cs typeface="Courier New" panose="02070309020205020404" pitchFamily="49" charset="0"/>
            </a:endParaRPr>
          </a:p>
          <a:p>
            <a:pPr marL="0" indent="0">
              <a:spcBef>
                <a:spcPts val="0"/>
              </a:spcBef>
              <a:buNone/>
            </a:pPr>
            <a:r>
              <a:rPr lang="en-US" b="1" dirty="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userid</a:t>
            </a:r>
            <a:r>
              <a:rPr lang="en-US" b="1" dirty="0" smtClean="0">
                <a:latin typeface="Courier New" panose="02070309020205020404" pitchFamily="49" charset="0"/>
                <a:cs typeface="Courier New" panose="02070309020205020404" pitchFamily="49" charset="0"/>
              </a:rPr>
              <a:t> BIGINT,</a:t>
            </a:r>
          </a:p>
          <a:p>
            <a:pPr marL="0" indent="0">
              <a:spcBef>
                <a:spcPts val="0"/>
              </a:spcBef>
              <a:buNone/>
            </a:pPr>
            <a:r>
              <a:rPr lang="en-US" b="1" dirty="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page_url</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STRING, </a:t>
            </a:r>
            <a:endParaRPr lang="en-US" b="1" dirty="0" smtClean="0">
              <a:latin typeface="Courier New" panose="02070309020205020404" pitchFamily="49" charset="0"/>
              <a:cs typeface="Courier New" panose="02070309020205020404" pitchFamily="49" charset="0"/>
            </a:endParaRPr>
          </a:p>
          <a:p>
            <a:pPr marL="0" indent="0">
              <a:spcBef>
                <a:spcPts val="0"/>
              </a:spcBef>
              <a:buNone/>
            </a:pPr>
            <a:r>
              <a:rPr lang="en-US" b="1" dirty="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referrer_url</a:t>
            </a:r>
            <a:r>
              <a:rPr lang="en-US" b="1" dirty="0" smtClean="0">
                <a:latin typeface="Courier New" panose="02070309020205020404" pitchFamily="49" charset="0"/>
                <a:cs typeface="Courier New" panose="02070309020205020404" pitchFamily="49" charset="0"/>
              </a:rPr>
              <a:t> STRING,</a:t>
            </a:r>
          </a:p>
          <a:p>
            <a:pPr marL="0" indent="0">
              <a:spcBef>
                <a:spcPts val="0"/>
              </a:spcBef>
              <a:buNone/>
            </a:pPr>
            <a:r>
              <a:rPr lang="en-US" b="1" dirty="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ip</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STRING </a:t>
            </a:r>
            <a:r>
              <a:rPr lang="en-US" b="1" dirty="0">
                <a:solidFill>
                  <a:srgbClr val="00B0F0"/>
                </a:solidFill>
                <a:latin typeface="Courier New" panose="02070309020205020404" pitchFamily="49" charset="0"/>
                <a:cs typeface="Courier New" panose="02070309020205020404" pitchFamily="49" charset="0"/>
              </a:rPr>
              <a:t>COMMENT 'IP Address of the </a:t>
            </a:r>
            <a:endParaRPr lang="en-US" b="1" dirty="0" smtClean="0">
              <a:solidFill>
                <a:srgbClr val="00B0F0"/>
              </a:solidFill>
              <a:latin typeface="Courier New" panose="02070309020205020404" pitchFamily="49" charset="0"/>
              <a:cs typeface="Courier New" panose="02070309020205020404" pitchFamily="49" charset="0"/>
            </a:endParaRPr>
          </a:p>
          <a:p>
            <a:pPr marL="0" indent="0">
              <a:spcBef>
                <a:spcPts val="0"/>
              </a:spcBef>
              <a:buNone/>
            </a:pPr>
            <a:r>
              <a:rPr lang="en-US" b="1" dirty="0">
                <a:solidFill>
                  <a:srgbClr val="00B0F0"/>
                </a:solidFill>
                <a:latin typeface="Courier New" panose="02070309020205020404" pitchFamily="49" charset="0"/>
                <a:cs typeface="Courier New" panose="02070309020205020404" pitchFamily="49" charset="0"/>
              </a:rPr>
              <a:t>	</a:t>
            </a:r>
            <a:r>
              <a:rPr lang="en-US" b="1" dirty="0" smtClean="0">
                <a:solidFill>
                  <a:srgbClr val="00B0F0"/>
                </a:solidFill>
                <a:latin typeface="Courier New" panose="02070309020205020404" pitchFamily="49" charset="0"/>
                <a:cs typeface="Courier New" panose="02070309020205020404" pitchFamily="49" charset="0"/>
              </a:rPr>
              <a:t>		User</a:t>
            </a:r>
            <a:r>
              <a:rPr lang="en-US" b="1" dirty="0">
                <a:solidFill>
                  <a:srgbClr val="00B0F0"/>
                </a:solidFill>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a:p>
            <a:pPr marL="0" indent="0">
              <a:spcBef>
                <a:spcPts val="0"/>
              </a:spcBef>
              <a:buNone/>
            </a:pPr>
            <a:r>
              <a:rPr lang="en-US" b="1" dirty="0">
                <a:solidFill>
                  <a:srgbClr val="00B0F0"/>
                </a:solidFill>
                <a:latin typeface="Courier New" panose="02070309020205020404" pitchFamily="49" charset="0"/>
                <a:cs typeface="Courier New" panose="02070309020205020404" pitchFamily="49" charset="0"/>
              </a:rPr>
              <a:t>COMMENT 'This is the page view table'</a:t>
            </a:r>
          </a:p>
          <a:p>
            <a:pPr marL="0" indent="0">
              <a:spcBef>
                <a:spcPts val="0"/>
              </a:spcBef>
              <a:buNone/>
            </a:pPr>
            <a:r>
              <a:rPr lang="en-US" b="1" dirty="0">
                <a:latin typeface="Courier New" panose="02070309020205020404" pitchFamily="49" charset="0"/>
                <a:cs typeface="Courier New" panose="02070309020205020404" pitchFamily="49" charset="0"/>
              </a:rPr>
              <a:t>PARTITIONED BY(</a:t>
            </a:r>
            <a:r>
              <a:rPr lang="en-US" b="1" dirty="0" err="1">
                <a:latin typeface="Courier New" panose="02070309020205020404" pitchFamily="49" charset="0"/>
                <a:cs typeface="Courier New" panose="02070309020205020404" pitchFamily="49" charset="0"/>
              </a:rPr>
              <a:t>dt</a:t>
            </a:r>
            <a:r>
              <a:rPr lang="en-US" b="1" dirty="0">
                <a:latin typeface="Courier New" panose="02070309020205020404" pitchFamily="49" charset="0"/>
                <a:cs typeface="Courier New" panose="02070309020205020404" pitchFamily="49" charset="0"/>
              </a:rPr>
              <a:t> STRING, country STRING)</a:t>
            </a:r>
          </a:p>
          <a:p>
            <a:pPr marL="0" indent="0">
              <a:spcBef>
                <a:spcPts val="0"/>
              </a:spcBef>
              <a:buNone/>
            </a:pPr>
            <a:r>
              <a:rPr lang="en-US" b="1" dirty="0">
                <a:latin typeface="Courier New" panose="02070309020205020404" pitchFamily="49" charset="0"/>
                <a:cs typeface="Courier New" panose="02070309020205020404" pitchFamily="49" charset="0"/>
              </a:rPr>
              <a:t>STORED AS SEQUENCEFILE;</a:t>
            </a:r>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12</a:t>
            </a:fld>
            <a:endParaRPr lang="en-US"/>
          </a:p>
        </p:txBody>
      </p:sp>
    </p:spTree>
    <p:extLst>
      <p:ext uri="{BB962C8B-B14F-4D97-AF65-F5344CB8AC3E}">
        <p14:creationId xmlns:p14="http://schemas.microsoft.com/office/powerpoint/2010/main" val="27270908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the Table</a:t>
            </a:r>
            <a:endParaRPr lang="en-US" dirty="0"/>
          </a:p>
        </p:txBody>
      </p:sp>
      <p:sp>
        <p:nvSpPr>
          <p:cNvPr id="3" name="Content Placeholder 2"/>
          <p:cNvSpPr>
            <a:spLocks noGrp="1"/>
          </p:cNvSpPr>
          <p:nvPr>
            <p:ph idx="1"/>
          </p:nvPr>
        </p:nvSpPr>
        <p:spPr/>
        <p:txBody>
          <a:bodyPr/>
          <a:lstStyle/>
          <a:p>
            <a:pPr marL="0" indent="0">
              <a:buNone/>
            </a:pPr>
            <a:r>
              <a:rPr lang="en-US" b="1" dirty="0">
                <a:latin typeface="Courier New" panose="02070309020205020404" pitchFamily="49" charset="0"/>
                <a:cs typeface="Courier New" panose="02070309020205020404" pitchFamily="49" charset="0"/>
              </a:rPr>
              <a:t>SELECT user.*</a:t>
            </a:r>
          </a:p>
          <a:p>
            <a:pPr marL="0" indent="0">
              <a:buNone/>
            </a:pPr>
            <a:r>
              <a:rPr lang="en-US" b="1" dirty="0">
                <a:latin typeface="Courier New" panose="02070309020205020404" pitchFamily="49" charset="0"/>
                <a:cs typeface="Courier New" panose="02070309020205020404" pitchFamily="49" charset="0"/>
              </a:rPr>
              <a:t>FROM </a:t>
            </a:r>
            <a:r>
              <a:rPr lang="en-US" b="1" dirty="0" smtClean="0">
                <a:latin typeface="Courier New" panose="02070309020205020404" pitchFamily="49" charset="0"/>
                <a:cs typeface="Courier New" panose="02070309020205020404" pitchFamily="49" charset="0"/>
              </a:rPr>
              <a:t>user</a:t>
            </a:r>
            <a:endParaRPr lang="en-US" b="1" dirty="0">
              <a:latin typeface="Courier New" panose="02070309020205020404" pitchFamily="49"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WHERE </a:t>
            </a:r>
            <a:r>
              <a:rPr lang="en-US" b="1" dirty="0" err="1">
                <a:latin typeface="Courier New" panose="02070309020205020404" pitchFamily="49" charset="0"/>
                <a:cs typeface="Courier New" panose="02070309020205020404" pitchFamily="49" charset="0"/>
              </a:rPr>
              <a:t>user.active</a:t>
            </a:r>
            <a:r>
              <a:rPr lang="en-US" b="1" dirty="0">
                <a:latin typeface="Courier New" panose="02070309020205020404" pitchFamily="49" charset="0"/>
                <a:cs typeface="Courier New" panose="02070309020205020404" pitchFamily="49" charset="0"/>
              </a:rPr>
              <a:t> = 1;</a:t>
            </a:r>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13</a:t>
            </a:fld>
            <a:endParaRPr lang="en-US"/>
          </a:p>
        </p:txBody>
      </p:sp>
    </p:spTree>
    <p:extLst>
      <p:ext uri="{BB962C8B-B14F-4D97-AF65-F5344CB8AC3E}">
        <p14:creationId xmlns:p14="http://schemas.microsoft.com/office/powerpoint/2010/main" val="36499834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normAutofit/>
          </a:bodyPr>
          <a:lstStyle/>
          <a:p>
            <a:pPr lvl="1">
              <a:spcBef>
                <a:spcPts val="600"/>
              </a:spcBef>
            </a:pPr>
            <a:r>
              <a:rPr lang="en-US" b="1" dirty="0" smtClean="0">
                <a:latin typeface="Courier New" panose="02070309020205020404" pitchFamily="49" charset="0"/>
                <a:cs typeface="Courier New" panose="02070309020205020404" pitchFamily="49" charset="0"/>
              </a:rPr>
              <a:t>$hive 				</a:t>
            </a:r>
            <a:r>
              <a:rPr lang="en-US" b="1" dirty="0" smtClean="0">
                <a:solidFill>
                  <a:srgbClr val="FF0000"/>
                </a:solidFill>
                <a:latin typeface="Courier New" panose="02070309020205020404" pitchFamily="49" charset="0"/>
                <a:cs typeface="Courier New" panose="02070309020205020404" pitchFamily="49" charset="0"/>
              </a:rPr>
              <a:t>start hive</a:t>
            </a:r>
            <a:endParaRPr lang="en-US" b="1" dirty="0">
              <a:solidFill>
                <a:srgbClr val="FF0000"/>
              </a:solidFill>
              <a:latin typeface="Courier New" panose="02070309020205020404" pitchFamily="49" charset="0"/>
              <a:cs typeface="Courier New" panose="02070309020205020404" pitchFamily="49" charset="0"/>
            </a:endParaRPr>
          </a:p>
          <a:p>
            <a:pPr lvl="1">
              <a:spcBef>
                <a:spcPts val="600"/>
              </a:spcBef>
            </a:pPr>
            <a:r>
              <a:rPr lang="en-US" b="1" dirty="0" smtClean="0">
                <a:latin typeface="Courier New" panose="02070309020205020404" pitchFamily="49" charset="0"/>
                <a:cs typeface="Courier New" panose="02070309020205020404" pitchFamily="49" charset="0"/>
              </a:rPr>
              <a:t>hive&gt;</a:t>
            </a:r>
            <a:r>
              <a:rPr lang="en-US" dirty="0"/>
              <a:t>			</a:t>
            </a:r>
            <a:r>
              <a:rPr lang="en-US" dirty="0" smtClean="0"/>
              <a:t>	</a:t>
            </a:r>
            <a:r>
              <a:rPr lang="en-US" b="1" dirty="0" smtClean="0">
                <a:solidFill>
                  <a:srgbClr val="00B0F0"/>
                </a:solidFill>
                <a:latin typeface="Courier New" panose="02070309020205020404" pitchFamily="49" charset="0"/>
                <a:cs typeface="Courier New" panose="02070309020205020404" pitchFamily="49" charset="0"/>
              </a:rPr>
              <a:t>hive prompt</a:t>
            </a:r>
            <a:endParaRPr lang="en-US" b="1" dirty="0">
              <a:solidFill>
                <a:srgbClr val="00B0F0"/>
              </a:solidFill>
              <a:latin typeface="Courier New" panose="02070309020205020404" pitchFamily="49" charset="0"/>
              <a:cs typeface="Courier New" panose="02070309020205020404" pitchFamily="49" charset="0"/>
            </a:endParaRPr>
          </a:p>
          <a:p>
            <a:pPr lvl="1">
              <a:spcBef>
                <a:spcPts val="600"/>
              </a:spcBef>
            </a:pPr>
            <a:r>
              <a:rPr lang="en-US" b="1" dirty="0" smtClean="0">
                <a:latin typeface="Courier New" panose="02070309020205020404" pitchFamily="49" charset="0"/>
                <a:cs typeface="Courier New" panose="02070309020205020404" pitchFamily="49" charset="0"/>
              </a:rPr>
              <a:t>$CREATE TABLE pokes;</a:t>
            </a:r>
            <a:r>
              <a:rPr lang="en-US" dirty="0">
                <a:solidFill>
                  <a:srgbClr val="00B0F0"/>
                </a:solidFill>
              </a:rPr>
              <a:t>	</a:t>
            </a:r>
            <a:r>
              <a:rPr lang="en-US" dirty="0" smtClean="0">
                <a:solidFill>
                  <a:srgbClr val="00B0F0"/>
                </a:solidFill>
              </a:rPr>
              <a:t>	</a:t>
            </a:r>
            <a:r>
              <a:rPr lang="en-US" b="1" dirty="0" smtClean="0">
                <a:solidFill>
                  <a:srgbClr val="00B0F0"/>
                </a:solidFill>
                <a:latin typeface="Courier New" panose="02070309020205020404" pitchFamily="49" charset="0"/>
                <a:cs typeface="Courier New" panose="02070309020205020404" pitchFamily="49" charset="0"/>
              </a:rPr>
              <a:t>create table</a:t>
            </a:r>
            <a:endParaRPr lang="en-US" b="1" dirty="0">
              <a:solidFill>
                <a:srgbClr val="00B0F0"/>
              </a:solidFill>
              <a:latin typeface="Courier New" panose="02070309020205020404" pitchFamily="49" charset="0"/>
              <a:cs typeface="Courier New" panose="02070309020205020404" pitchFamily="49" charset="0"/>
            </a:endParaRPr>
          </a:p>
          <a:p>
            <a:pPr lvl="1">
              <a:spcBef>
                <a:spcPts val="600"/>
              </a:spcBef>
            </a:pPr>
            <a:r>
              <a:rPr lang="en-US" b="1" dirty="0" smtClean="0">
                <a:latin typeface="Courier New" panose="02070309020205020404" pitchFamily="49" charset="0"/>
                <a:cs typeface="Courier New" panose="02070309020205020404" pitchFamily="49" charset="0"/>
              </a:rPr>
              <a:t>$SHOW TABLES;</a:t>
            </a:r>
            <a:r>
              <a:rPr lang="en-US" dirty="0"/>
              <a:t>			</a:t>
            </a:r>
            <a:r>
              <a:rPr lang="en-US" b="1" dirty="0" smtClean="0">
                <a:solidFill>
                  <a:srgbClr val="00B0F0"/>
                </a:solidFill>
                <a:latin typeface="Courier New" panose="02070309020205020404" pitchFamily="49" charset="0"/>
                <a:cs typeface="Courier New" panose="02070309020205020404" pitchFamily="49" charset="0"/>
              </a:rPr>
              <a:t>Displays the tables</a:t>
            </a:r>
            <a:r>
              <a:rPr lang="en-US" b="1" dirty="0" smtClean="0">
                <a:latin typeface="Courier New" panose="02070309020205020404" pitchFamily="49" charset="0"/>
                <a:cs typeface="Courier New" panose="02070309020205020404" pitchFamily="49" charset="0"/>
              </a:rPr>
              <a:t> </a:t>
            </a:r>
            <a:endParaRPr lang="en-US" b="1" dirty="0">
              <a:latin typeface="Courier New" panose="02070309020205020404" pitchFamily="49" charset="0"/>
              <a:cs typeface="Courier New" panose="02070309020205020404" pitchFamily="49" charset="0"/>
            </a:endParaRPr>
          </a:p>
          <a:p>
            <a:pPr lvl="1"/>
            <a:r>
              <a:rPr lang="en-US" b="1" dirty="0" smtClean="0">
                <a:latin typeface="Courier New" panose="02070309020205020404" pitchFamily="49" charset="0"/>
                <a:cs typeface="Courier New" panose="02070309020205020404" pitchFamily="49" charset="0"/>
              </a:rPr>
              <a:t>$DROP TABL pokes;		</a:t>
            </a:r>
            <a:r>
              <a:rPr lang="en-US" b="1" dirty="0" smtClean="0">
                <a:solidFill>
                  <a:srgbClr val="00B0F0"/>
                </a:solidFill>
                <a:latin typeface="Courier New" panose="02070309020205020404" pitchFamily="49" charset="0"/>
                <a:cs typeface="Courier New" panose="02070309020205020404" pitchFamily="49" charset="0"/>
              </a:rPr>
              <a:t>deletes pokes table</a:t>
            </a:r>
          </a:p>
          <a:p>
            <a:pPr lvl="1"/>
            <a:r>
              <a:rPr lang="en-US" b="1" dirty="0" smtClean="0">
                <a:latin typeface="Courier New" panose="02070309020205020404" pitchFamily="49" charset="0"/>
                <a:cs typeface="Courier New" panose="02070309020205020404" pitchFamily="49" charset="0"/>
              </a:rPr>
              <a:t>$CREATE </a:t>
            </a:r>
            <a:r>
              <a:rPr lang="en-US" b="1" dirty="0">
                <a:latin typeface="Courier New" panose="02070309020205020404" pitchFamily="49" charset="0"/>
                <a:cs typeface="Courier New" panose="02070309020205020404" pitchFamily="49" charset="0"/>
              </a:rPr>
              <a:t>TABLE </a:t>
            </a:r>
            <a:r>
              <a:rPr lang="en-US" b="1" dirty="0" smtClean="0">
                <a:solidFill>
                  <a:srgbClr val="0070C0"/>
                </a:solidFill>
                <a:latin typeface="Courier New" panose="02070309020205020404" pitchFamily="49" charset="0"/>
                <a:cs typeface="Courier New" panose="02070309020205020404" pitchFamily="49" charset="0"/>
              </a:rPr>
              <a:t>logs</a:t>
            </a:r>
            <a:r>
              <a:rPr lang="en-US" b="1" dirty="0" smtClean="0">
                <a:latin typeface="Courier New" panose="02070309020205020404" pitchFamily="49" charset="0"/>
                <a:cs typeface="Courier New" panose="02070309020205020404" pitchFamily="49" charset="0"/>
              </a:rPr>
              <a:t>(t1 string, t2 string, t3 string, t4 string, t5 string, t6 string, t7 string) ROW FORMAT DELIMITED FIELDS TERMINATED BY ‘ ‘;</a:t>
            </a:r>
          </a:p>
          <a:p>
            <a:pPr lvl="1"/>
            <a:r>
              <a:rPr lang="en-US" b="1" dirty="0" smtClean="0">
                <a:solidFill>
                  <a:srgbClr val="00B0F0"/>
                </a:solidFill>
                <a:latin typeface="Courier New" panose="02070309020205020404" pitchFamily="49" charset="0"/>
                <a:cs typeface="Courier New" panose="02070309020205020404" pitchFamily="49" charset="0"/>
              </a:rPr>
              <a:t>Load the data from example.log</a:t>
            </a:r>
          </a:p>
          <a:p>
            <a:pPr lvl="1"/>
            <a:r>
              <a:rPr lang="en-US" b="1" dirty="0">
                <a:latin typeface="Courier New" panose="02070309020205020404" pitchFamily="49" charset="0"/>
                <a:cs typeface="Courier New" panose="02070309020205020404" pitchFamily="49" charset="0"/>
              </a:rPr>
              <a:t>hive</a:t>
            </a:r>
            <a:r>
              <a:rPr lang="en-US" b="1" dirty="0" smtClean="0">
                <a:latin typeface="Courier New" panose="02070309020205020404" pitchFamily="49" charset="0"/>
                <a:cs typeface="Courier New" panose="02070309020205020404" pitchFamily="49" charset="0"/>
              </a:rPr>
              <a:t>&gt; LOAD DATA LOCAL  INPATH ‘sample.log’ OVERWRITE INTO TABLE </a:t>
            </a:r>
            <a:r>
              <a:rPr lang="en-US" b="1" dirty="0" smtClean="0">
                <a:solidFill>
                  <a:srgbClr val="0070C0"/>
                </a:solidFill>
                <a:latin typeface="Courier New" panose="02070309020205020404" pitchFamily="49" charset="0"/>
                <a:cs typeface="Courier New" panose="02070309020205020404" pitchFamily="49" charset="0"/>
              </a:rPr>
              <a:t>logs</a:t>
            </a:r>
            <a:r>
              <a:rPr lang="en-US" b="1" dirty="0" smtClean="0">
                <a:latin typeface="Courier New" panose="02070309020205020404" pitchFamily="49" charset="0"/>
                <a:cs typeface="Courier New" panose="02070309020205020404" pitchFamily="49" charset="0"/>
              </a:rPr>
              <a:t>;</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14</a:t>
            </a:fld>
            <a:endParaRPr lang="en-US"/>
          </a:p>
        </p:txBody>
      </p:sp>
    </p:spTree>
    <p:extLst>
      <p:ext uri="{BB962C8B-B14F-4D97-AF65-F5344CB8AC3E}">
        <p14:creationId xmlns:p14="http://schemas.microsoft.com/office/powerpoint/2010/main" val="30112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Screen Clipping"/>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228476" y="116181"/>
            <a:ext cx="5512566" cy="6110207"/>
          </a:xfrm>
        </p:spPr>
      </p:pic>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15</a:t>
            </a:fld>
            <a:endParaRPr lang="en-US"/>
          </a:p>
        </p:txBody>
      </p:sp>
    </p:spTree>
    <p:extLst>
      <p:ext uri="{BB962C8B-B14F-4D97-AF65-F5344CB8AC3E}">
        <p14:creationId xmlns:p14="http://schemas.microsoft.com/office/powerpoint/2010/main" val="39938817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a:t>
            </a:r>
            <a:r>
              <a:rPr lang="en-US" dirty="0" err="1" smtClean="0"/>
              <a:t>Sqoop</a:t>
            </a:r>
            <a:endParaRPr lang="en-US" dirty="0"/>
          </a:p>
        </p:txBody>
      </p:sp>
      <p:sp>
        <p:nvSpPr>
          <p:cNvPr id="3" name="Content Placeholder 2"/>
          <p:cNvSpPr>
            <a:spLocks noGrp="1"/>
          </p:cNvSpPr>
          <p:nvPr>
            <p:ph idx="1"/>
          </p:nvPr>
        </p:nvSpPr>
        <p:spPr>
          <a:xfrm>
            <a:off x="822960" y="1466831"/>
            <a:ext cx="3775194" cy="4987127"/>
          </a:xfrm>
        </p:spPr>
        <p:txBody>
          <a:bodyPr>
            <a:normAutofit fontScale="77500" lnSpcReduction="20000"/>
          </a:bodyPr>
          <a:lstStyle/>
          <a:p>
            <a:pPr>
              <a:lnSpc>
                <a:spcPct val="110000"/>
              </a:lnSpc>
            </a:pPr>
            <a:r>
              <a:rPr lang="en-US" dirty="0" smtClean="0"/>
              <a:t>Used to transfer data between Hadoop and DB Tables.</a:t>
            </a:r>
          </a:p>
          <a:p>
            <a:pPr>
              <a:lnSpc>
                <a:spcPct val="110000"/>
              </a:lnSpc>
            </a:pPr>
            <a:r>
              <a:rPr lang="en-US" dirty="0" smtClean="0"/>
              <a:t>Import data from RDBMS to HDFS</a:t>
            </a:r>
          </a:p>
          <a:p>
            <a:pPr>
              <a:lnSpc>
                <a:spcPct val="110000"/>
              </a:lnSpc>
            </a:pPr>
            <a:r>
              <a:rPr lang="en-US" dirty="0"/>
              <a:t>The import tool imports individual tables from RDBMS to HDFS. Each row in a table is treated as a record in HDFS.</a:t>
            </a:r>
          </a:p>
          <a:p>
            <a:pPr>
              <a:lnSpc>
                <a:spcPct val="110000"/>
              </a:lnSpc>
            </a:pPr>
            <a:r>
              <a:rPr lang="en-US" dirty="0" smtClean="0">
                <a:solidFill>
                  <a:srgbClr val="FF0000"/>
                </a:solidFill>
              </a:rPr>
              <a:t>IMPORT</a:t>
            </a:r>
          </a:p>
          <a:p>
            <a:pPr>
              <a:lnSpc>
                <a:spcPct val="110000"/>
              </a:lnSpc>
            </a:pPr>
            <a:r>
              <a:rPr lang="en-US" b="1" dirty="0" smtClean="0"/>
              <a:t>Step 1: Example database to gather metadata</a:t>
            </a:r>
          </a:p>
          <a:p>
            <a:pPr>
              <a:lnSpc>
                <a:spcPct val="110000"/>
              </a:lnSpc>
            </a:pPr>
            <a:r>
              <a:rPr lang="en-US" b="1" dirty="0" smtClean="0"/>
              <a:t>Step-2: Map only and submits to cluster</a:t>
            </a:r>
          </a:p>
          <a:p>
            <a:pPr>
              <a:lnSpc>
                <a:spcPct val="110000"/>
              </a:lnSpc>
            </a:pPr>
            <a:endParaRPr lang="en-US" dirty="0"/>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16</a:t>
            </a:fld>
            <a:endParaRPr lang="en-US"/>
          </a:p>
        </p:txBody>
      </p:sp>
      <p:pic>
        <p:nvPicPr>
          <p:cNvPr id="1026" name="Picture 2" descr="Image result for sqoop data imp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6376" y="1573161"/>
            <a:ext cx="4174364" cy="403300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Apache Sqoop - Hadoop Ecosystem - Edurek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808" y="599462"/>
            <a:ext cx="2857500" cy="78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3411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Export</a:t>
            </a:r>
            <a:endParaRPr lang="en-US" dirty="0"/>
          </a:p>
        </p:txBody>
      </p:sp>
      <p:sp>
        <p:nvSpPr>
          <p:cNvPr id="3" name="Content Placeholder 2"/>
          <p:cNvSpPr>
            <a:spLocks noGrp="1"/>
          </p:cNvSpPr>
          <p:nvPr>
            <p:ph idx="1"/>
          </p:nvPr>
        </p:nvSpPr>
        <p:spPr>
          <a:xfrm>
            <a:off x="822959" y="1573161"/>
            <a:ext cx="3206781" cy="4689987"/>
          </a:xfrm>
        </p:spPr>
        <p:txBody>
          <a:bodyPr/>
          <a:lstStyle/>
          <a:p>
            <a:r>
              <a:rPr lang="en-US" dirty="0" smtClean="0"/>
              <a:t>Step-1: Examine database for metadata</a:t>
            </a:r>
          </a:p>
          <a:p>
            <a:r>
              <a:rPr lang="en-US" dirty="0" smtClean="0"/>
              <a:t>Step-2: Map only Hadoop job into database.</a:t>
            </a:r>
            <a:endParaRPr lang="en-US" dirty="0"/>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17</a:t>
            </a:fld>
            <a:endParaRPr lang="en-US"/>
          </a:p>
        </p:txBody>
      </p:sp>
      <p:pic>
        <p:nvPicPr>
          <p:cNvPr id="2050" name="Picture 2" descr="Image result for sqoop data imp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4049" y="1380513"/>
            <a:ext cx="4791075" cy="461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7976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Flume</a:t>
            </a:r>
            <a:endParaRPr lang="en-US" dirty="0"/>
          </a:p>
        </p:txBody>
      </p:sp>
      <p:sp>
        <p:nvSpPr>
          <p:cNvPr id="3" name="Content Placeholder 2"/>
          <p:cNvSpPr>
            <a:spLocks noGrp="1"/>
          </p:cNvSpPr>
          <p:nvPr>
            <p:ph idx="1"/>
          </p:nvPr>
        </p:nvSpPr>
        <p:spPr/>
        <p:txBody>
          <a:bodyPr/>
          <a:lstStyle/>
          <a:p>
            <a:r>
              <a:rPr lang="en-US" dirty="0" smtClean="0"/>
              <a:t>Used to collect, transport, and store data into HDFS.</a:t>
            </a:r>
          </a:p>
          <a:p>
            <a:r>
              <a:rPr lang="en-US" dirty="0" smtClean="0"/>
              <a:t>This is often used for log files, social media generated data, email messages, traffic data, etc. </a:t>
            </a:r>
          </a:p>
          <a:p>
            <a:r>
              <a:rPr lang="en-US" b="1" dirty="0" smtClean="0"/>
              <a:t>Components of Flume: </a:t>
            </a:r>
            <a:r>
              <a:rPr lang="en-US" dirty="0" smtClean="0"/>
              <a:t>Source, Channel, and Sink</a:t>
            </a:r>
            <a:endParaRPr lang="en-US" dirty="0"/>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18</a:t>
            </a:fld>
            <a:endParaRPr lang="en-US"/>
          </a:p>
        </p:txBody>
      </p:sp>
      <p:pic>
        <p:nvPicPr>
          <p:cNvPr id="3074" name="Picture 2" descr="Image result for flume agent compon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9511" y="3568757"/>
            <a:ext cx="5568239" cy="233231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Apache Flume logo - Hadoop Ecosystem - Edurek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8603" y="144411"/>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59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Flume…</a:t>
            </a:r>
            <a:endParaRPr lang="en-US" dirty="0"/>
          </a:p>
        </p:txBody>
      </p:sp>
      <p:sp>
        <p:nvSpPr>
          <p:cNvPr id="3" name="Content Placeholder 2"/>
          <p:cNvSpPr>
            <a:spLocks noGrp="1"/>
          </p:cNvSpPr>
          <p:nvPr>
            <p:ph idx="1"/>
          </p:nvPr>
        </p:nvSpPr>
        <p:spPr>
          <a:xfrm>
            <a:off x="822959" y="1573161"/>
            <a:ext cx="3706511" cy="4689987"/>
          </a:xfrm>
        </p:spPr>
        <p:txBody>
          <a:bodyPr/>
          <a:lstStyle/>
          <a:p>
            <a:r>
              <a:rPr lang="en-US" dirty="0" smtClean="0">
                <a:solidFill>
                  <a:srgbClr val="FF0000"/>
                </a:solidFill>
              </a:rPr>
              <a:t>Source</a:t>
            </a:r>
            <a:r>
              <a:rPr lang="en-US" dirty="0" smtClean="0"/>
              <a:t>; Receives data and send it to channel (more channels is possible)</a:t>
            </a:r>
          </a:p>
          <a:p>
            <a:r>
              <a:rPr lang="en-US" dirty="0" smtClean="0">
                <a:solidFill>
                  <a:srgbClr val="FF0000"/>
                </a:solidFill>
              </a:rPr>
              <a:t>Channel</a:t>
            </a:r>
            <a:r>
              <a:rPr lang="en-US" dirty="0" smtClean="0"/>
              <a:t>: Data queue that forwards the source data to sink (like a buffer).</a:t>
            </a:r>
          </a:p>
          <a:p>
            <a:r>
              <a:rPr lang="en-US" dirty="0" smtClean="0">
                <a:solidFill>
                  <a:srgbClr val="FF0000"/>
                </a:solidFill>
              </a:rPr>
              <a:t>Sink</a:t>
            </a:r>
            <a:r>
              <a:rPr lang="en-US" dirty="0" smtClean="0"/>
              <a:t>: Delivers data (commits permanently) to HDFS, local file, etc.</a:t>
            </a:r>
            <a:endParaRPr lang="en-US" dirty="0"/>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19</a:t>
            </a:fld>
            <a:endParaRPr lang="en-US"/>
          </a:p>
        </p:txBody>
      </p:sp>
      <p:pic>
        <p:nvPicPr>
          <p:cNvPr id="6" name="Picture 2" descr="Image result for flume agent compon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4650" y="2048301"/>
            <a:ext cx="4242391" cy="2332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03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sz="3600" dirty="0">
                <a:latin typeface="Poor Richard" panose="02080502050505020702" pitchFamily="18" charset="0"/>
              </a:rPr>
              <a:t>Essential Hadoop </a:t>
            </a:r>
            <a:r>
              <a:rPr lang="en-US" sz="3600" dirty="0" smtClean="0">
                <a:latin typeface="Poor Richard" panose="02080502050505020702" pitchFamily="18" charset="0"/>
              </a:rPr>
              <a:t>Tools</a:t>
            </a:r>
          </a:p>
          <a:p>
            <a:r>
              <a:rPr lang="en-US" sz="3600" dirty="0" smtClean="0">
                <a:latin typeface="Poor Richard" panose="02080502050505020702" pitchFamily="18" charset="0"/>
              </a:rPr>
              <a:t>Hadoop </a:t>
            </a:r>
            <a:r>
              <a:rPr lang="en-US" sz="3600" dirty="0">
                <a:latin typeface="Poor Richard" panose="02080502050505020702" pitchFamily="18" charset="0"/>
              </a:rPr>
              <a:t>YARN </a:t>
            </a:r>
            <a:r>
              <a:rPr lang="en-US" sz="3600" dirty="0" smtClean="0">
                <a:latin typeface="Poor Richard" panose="02080502050505020702" pitchFamily="18" charset="0"/>
              </a:rPr>
              <a:t>Applications</a:t>
            </a:r>
          </a:p>
          <a:p>
            <a:r>
              <a:rPr lang="en-US" sz="3600" dirty="0" smtClean="0">
                <a:latin typeface="Poor Richard" panose="02080502050505020702" pitchFamily="18" charset="0"/>
              </a:rPr>
              <a:t>Managing </a:t>
            </a:r>
            <a:r>
              <a:rPr lang="en-US" sz="3600" dirty="0">
                <a:latin typeface="Poor Richard" panose="02080502050505020702" pitchFamily="18" charset="0"/>
              </a:rPr>
              <a:t>Hadoop with Apache </a:t>
            </a:r>
            <a:r>
              <a:rPr lang="en-US" sz="3600" dirty="0" err="1" smtClean="0">
                <a:latin typeface="Poor Richard" panose="02080502050505020702" pitchFamily="18" charset="0"/>
              </a:rPr>
              <a:t>Ambari</a:t>
            </a:r>
            <a:endParaRPr lang="en-US" sz="3600" dirty="0" smtClean="0">
              <a:latin typeface="Poor Richard" panose="02080502050505020702" pitchFamily="18" charset="0"/>
            </a:endParaRPr>
          </a:p>
          <a:p>
            <a:r>
              <a:rPr lang="en-US" sz="3600" dirty="0" smtClean="0">
                <a:latin typeface="Poor Richard" panose="02080502050505020702" pitchFamily="18" charset="0"/>
              </a:rPr>
              <a:t>Basic </a:t>
            </a:r>
            <a:r>
              <a:rPr lang="en-US" sz="3600" dirty="0">
                <a:latin typeface="Poor Richard" panose="02080502050505020702" pitchFamily="18" charset="0"/>
              </a:rPr>
              <a:t>Hadoop Administration </a:t>
            </a:r>
            <a:r>
              <a:rPr lang="en-US" sz="3600" dirty="0" smtClean="0">
                <a:latin typeface="Poor Richard" panose="02080502050505020702" pitchFamily="18" charset="0"/>
              </a:rPr>
              <a:t>Procedures</a:t>
            </a:r>
          </a:p>
          <a:p>
            <a:r>
              <a:rPr lang="en-IN" sz="3600" dirty="0" smtClean="0">
                <a:latin typeface="Poor Richard" panose="02080502050505020702" pitchFamily="18" charset="0"/>
              </a:rPr>
              <a:t>Summary</a:t>
            </a:r>
            <a:endParaRPr lang="en-US" sz="3600" dirty="0">
              <a:latin typeface="Poor Richard" panose="02080502050505020702" pitchFamily="18" charset="0"/>
            </a:endParaRPr>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2</a:t>
            </a:fld>
            <a:endParaRPr lang="en-US"/>
          </a:p>
        </p:txBody>
      </p:sp>
    </p:spTree>
    <p:extLst>
      <p:ext uri="{BB962C8B-B14F-4D97-AF65-F5344CB8AC3E}">
        <p14:creationId xmlns:p14="http://schemas.microsoft.com/office/powerpoint/2010/main" val="39429764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Pipelined Flume Agents</a:t>
            </a:r>
            <a:endParaRPr lang="en-US" dirty="0"/>
          </a:p>
        </p:txBody>
      </p:sp>
      <p:sp>
        <p:nvSpPr>
          <p:cNvPr id="3" name="Content Placeholder 2"/>
          <p:cNvSpPr>
            <a:spLocks noGrp="1"/>
          </p:cNvSpPr>
          <p:nvPr>
            <p:ph idx="1"/>
          </p:nvPr>
        </p:nvSpPr>
        <p:spPr/>
        <p:txBody>
          <a:bodyPr/>
          <a:lstStyle/>
          <a:p>
            <a:r>
              <a:rPr lang="en-US" dirty="0" smtClean="0"/>
              <a:t>Avro – data format (JSON)</a:t>
            </a:r>
            <a:endParaRPr lang="en-US" dirty="0"/>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20</a:t>
            </a:fld>
            <a:endParaRPr lang="en-US"/>
          </a:p>
        </p:txBody>
      </p:sp>
      <p:pic>
        <p:nvPicPr>
          <p:cNvPr id="614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562" y="2753888"/>
            <a:ext cx="7543801" cy="2328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6955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Converging </a:t>
            </a:r>
            <a:r>
              <a:rPr lang="en-US" dirty="0"/>
              <a:t>flow on </a:t>
            </a:r>
            <a:r>
              <a:rPr lang="en-US" dirty="0" smtClean="0"/>
              <a:t>Flume</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21</a:t>
            </a:fld>
            <a:endParaRPr lang="en-US"/>
          </a:p>
        </p:txBody>
      </p:sp>
      <p:pic>
        <p:nvPicPr>
          <p:cNvPr id="10242" name="Picture 2" descr=" A simple converging flow on Flume 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940" y="1999807"/>
            <a:ext cx="5810966" cy="398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2035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Flume Consolidation N/W</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22</a:t>
            </a:fld>
            <a:endParaRPr lang="en-US"/>
          </a:p>
        </p:txBody>
      </p:sp>
      <p:pic>
        <p:nvPicPr>
          <p:cNvPr id="409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8187" y="1573161"/>
            <a:ext cx="6569166" cy="4439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8677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Failures</a:t>
            </a:r>
            <a:endParaRPr lang="en-US" dirty="0"/>
          </a:p>
        </p:txBody>
      </p:sp>
      <p:sp>
        <p:nvSpPr>
          <p:cNvPr id="3" name="Content Placeholder 2"/>
          <p:cNvSpPr>
            <a:spLocks noGrp="1"/>
          </p:cNvSpPr>
          <p:nvPr>
            <p:ph idx="1"/>
          </p:nvPr>
        </p:nvSpPr>
        <p:spPr>
          <a:xfrm>
            <a:off x="223285" y="1573161"/>
            <a:ext cx="3806455" cy="4689987"/>
          </a:xfrm>
        </p:spPr>
        <p:txBody>
          <a:bodyPr>
            <a:normAutofit fontScale="77500" lnSpcReduction="20000"/>
          </a:bodyPr>
          <a:lstStyle/>
          <a:p>
            <a:r>
              <a:rPr lang="en-US" dirty="0">
                <a:latin typeface="Cambria" panose="02040503050406030204" pitchFamily="18" charset="0"/>
                <a:ea typeface="Cambria" panose="02040503050406030204" pitchFamily="18" charset="0"/>
              </a:rPr>
              <a:t>When a flow that passes through many different agents encounters a communication failure on any leg of the flow, the affected events start getting buffered at the last unaffected agent in the flow. </a:t>
            </a:r>
            <a:endParaRPr lang="en-US" dirty="0" smtClean="0">
              <a:latin typeface="Cambria" panose="02040503050406030204" pitchFamily="18" charset="0"/>
              <a:ea typeface="Cambria" panose="02040503050406030204" pitchFamily="18" charset="0"/>
            </a:endParaRPr>
          </a:p>
          <a:p>
            <a:r>
              <a:rPr lang="en-US" dirty="0" smtClean="0">
                <a:latin typeface="Cambria" panose="02040503050406030204" pitchFamily="18" charset="0"/>
                <a:ea typeface="Cambria" panose="02040503050406030204" pitchFamily="18" charset="0"/>
              </a:rPr>
              <a:t>If </a:t>
            </a:r>
            <a:r>
              <a:rPr lang="en-US" dirty="0">
                <a:latin typeface="Cambria" panose="02040503050406030204" pitchFamily="18" charset="0"/>
                <a:ea typeface="Cambria" panose="02040503050406030204" pitchFamily="18" charset="0"/>
              </a:rPr>
              <a:t>the failure is not resolved on time, this may lead to the failure of the last unaffected agent, which then would force the agent before it to start buffering the events. </a:t>
            </a:r>
            <a:endParaRPr lang="en-US" dirty="0" smtClean="0">
              <a:latin typeface="Cambria" panose="02040503050406030204" pitchFamily="18" charset="0"/>
              <a:ea typeface="Cambria" panose="02040503050406030204" pitchFamily="18" charset="0"/>
            </a:endParaRPr>
          </a:p>
          <a:p>
            <a:r>
              <a:rPr lang="en-US" dirty="0" smtClean="0">
                <a:latin typeface="Cambria" panose="02040503050406030204" pitchFamily="18" charset="0"/>
                <a:ea typeface="Cambria" panose="02040503050406030204" pitchFamily="18" charset="0"/>
              </a:rPr>
              <a:t>Eventually </a:t>
            </a:r>
            <a:r>
              <a:rPr lang="en-US" dirty="0">
                <a:latin typeface="Cambria" panose="02040503050406030204" pitchFamily="18" charset="0"/>
                <a:ea typeface="Cambria" panose="02040503050406030204" pitchFamily="18" charset="0"/>
              </a:rPr>
              <a:t>if the failure occurs when the client transmits the event to its first-hop destination, the failure will be reported back to the client which can then allow the application generating the events to take appropriate action.</a:t>
            </a:r>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23</a:t>
            </a:fld>
            <a:endParaRPr lang="en-US"/>
          </a:p>
        </p:txBody>
      </p:sp>
      <p:pic>
        <p:nvPicPr>
          <p:cNvPr id="11266" name="Picture 2" descr="Failure handling in flows. In (a) the flow is normal and events can travel from the client to the central store. In (b) a communication failure occurs between Agent 2 and the event store resulting in events being buffered on Agent 2. In (c) the cause of failure was addressed and the flow was restored and any events buffered in Agent 2 were drained to the sto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1054" y="1380513"/>
            <a:ext cx="4762500" cy="3352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266304" y="4693488"/>
            <a:ext cx="4808564" cy="1569660"/>
          </a:xfrm>
          <a:prstGeom prst="rect">
            <a:avLst/>
          </a:prstGeom>
        </p:spPr>
        <p:txBody>
          <a:bodyPr wrap="square">
            <a:spAutoFit/>
          </a:bodyPr>
          <a:lstStyle/>
          <a:p>
            <a:pPr marL="342900" indent="-342900">
              <a:buAutoNum type="alphaLcParenR"/>
            </a:pPr>
            <a:r>
              <a:rPr lang="en-US" sz="1600" i="1" dirty="0" smtClean="0">
                <a:solidFill>
                  <a:srgbClr val="C00000"/>
                </a:solidFill>
                <a:latin typeface="Arial" panose="020B0604020202020204" pitchFamily="34" charset="0"/>
              </a:rPr>
              <a:t>the </a:t>
            </a:r>
            <a:r>
              <a:rPr lang="en-US" sz="1600" i="1" dirty="0">
                <a:solidFill>
                  <a:srgbClr val="C00000"/>
                </a:solidFill>
                <a:latin typeface="Arial" panose="020B0604020202020204" pitchFamily="34" charset="0"/>
              </a:rPr>
              <a:t>flow is </a:t>
            </a:r>
            <a:r>
              <a:rPr lang="en-US" sz="1600" i="1" dirty="0" smtClean="0">
                <a:solidFill>
                  <a:srgbClr val="C00000"/>
                </a:solidFill>
                <a:latin typeface="Arial" panose="020B0604020202020204" pitchFamily="34" charset="0"/>
              </a:rPr>
              <a:t>normal</a:t>
            </a:r>
          </a:p>
          <a:p>
            <a:pPr marL="342900" indent="-342900">
              <a:buAutoNum type="alphaLcParenR"/>
            </a:pPr>
            <a:r>
              <a:rPr lang="en-US" sz="1600" i="1" dirty="0" smtClean="0">
                <a:solidFill>
                  <a:srgbClr val="C00000"/>
                </a:solidFill>
                <a:latin typeface="Arial" panose="020B0604020202020204" pitchFamily="34" charset="0"/>
              </a:rPr>
              <a:t>communication </a:t>
            </a:r>
            <a:r>
              <a:rPr lang="en-US" sz="1600" i="1" dirty="0">
                <a:solidFill>
                  <a:srgbClr val="C00000"/>
                </a:solidFill>
                <a:latin typeface="Arial" panose="020B0604020202020204" pitchFamily="34" charset="0"/>
              </a:rPr>
              <a:t>failure occurs between Agent 2 and the event store resulting in events being buffered on Agent 2. </a:t>
            </a:r>
            <a:endParaRPr lang="en-US" sz="1600" i="1" dirty="0" smtClean="0">
              <a:solidFill>
                <a:srgbClr val="C00000"/>
              </a:solidFill>
              <a:latin typeface="Arial" panose="020B0604020202020204" pitchFamily="34" charset="0"/>
            </a:endParaRPr>
          </a:p>
          <a:p>
            <a:pPr marL="342900" indent="-342900">
              <a:buAutoNum type="alphaLcParenR"/>
            </a:pPr>
            <a:r>
              <a:rPr lang="en-US" sz="1600" i="1" dirty="0" smtClean="0">
                <a:solidFill>
                  <a:srgbClr val="C00000"/>
                </a:solidFill>
                <a:latin typeface="Arial" panose="020B0604020202020204" pitchFamily="34" charset="0"/>
              </a:rPr>
              <a:t>the </a:t>
            </a:r>
            <a:r>
              <a:rPr lang="en-US" sz="1600" i="1" dirty="0">
                <a:solidFill>
                  <a:srgbClr val="C00000"/>
                </a:solidFill>
                <a:latin typeface="Arial" panose="020B0604020202020204" pitchFamily="34" charset="0"/>
              </a:rPr>
              <a:t>cause of failure was addressed and the flow was restored </a:t>
            </a:r>
            <a:r>
              <a:rPr lang="en-US" sz="1600" i="1" dirty="0" smtClean="0">
                <a:solidFill>
                  <a:srgbClr val="C00000"/>
                </a:solidFill>
                <a:latin typeface="Arial" panose="020B0604020202020204" pitchFamily="34" charset="0"/>
              </a:rPr>
              <a:t> </a:t>
            </a:r>
            <a:endParaRPr lang="en-US" sz="1600" dirty="0">
              <a:solidFill>
                <a:srgbClr val="C00000"/>
              </a:solidFill>
            </a:endParaRPr>
          </a:p>
        </p:txBody>
      </p:sp>
      <p:cxnSp>
        <p:nvCxnSpPr>
          <p:cNvPr id="8" name="Straight Arrow Connector 7"/>
          <p:cNvCxnSpPr/>
          <p:nvPr/>
        </p:nvCxnSpPr>
        <p:spPr>
          <a:xfrm>
            <a:off x="7425344" y="2902688"/>
            <a:ext cx="731520"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9" name="Multiply 8"/>
          <p:cNvSpPr/>
          <p:nvPr/>
        </p:nvSpPr>
        <p:spPr>
          <a:xfrm>
            <a:off x="7687337" y="2700668"/>
            <a:ext cx="191386" cy="404037"/>
          </a:xfrm>
          <a:prstGeom prst="mathMultiply">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837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a:t>
            </a:r>
            <a:r>
              <a:rPr lang="en-US" dirty="0" err="1" smtClean="0"/>
              <a:t>Oozie</a:t>
            </a:r>
            <a:endParaRPr lang="en-US" dirty="0"/>
          </a:p>
        </p:txBody>
      </p:sp>
      <p:sp>
        <p:nvSpPr>
          <p:cNvPr id="3" name="Content Placeholder 2"/>
          <p:cNvSpPr>
            <a:spLocks noGrp="1"/>
          </p:cNvSpPr>
          <p:nvPr>
            <p:ph idx="1"/>
          </p:nvPr>
        </p:nvSpPr>
        <p:spPr>
          <a:xfrm>
            <a:off x="822959" y="1575156"/>
            <a:ext cx="7959533" cy="4689987"/>
          </a:xfrm>
        </p:spPr>
        <p:txBody>
          <a:bodyPr>
            <a:normAutofit/>
          </a:bodyPr>
          <a:lstStyle/>
          <a:p>
            <a:r>
              <a:rPr lang="en-US" sz="2200" dirty="0" smtClean="0"/>
              <a:t>Apache </a:t>
            </a:r>
            <a:r>
              <a:rPr lang="en-US" sz="2200" dirty="0" err="1"/>
              <a:t>Oozie</a:t>
            </a:r>
            <a:r>
              <a:rPr lang="en-US" sz="2200" dirty="0"/>
              <a:t> is a workflow scheduler for Hadoop. </a:t>
            </a:r>
            <a:endParaRPr lang="en-US" sz="2200" dirty="0" smtClean="0"/>
          </a:p>
          <a:p>
            <a:r>
              <a:rPr lang="en-US" sz="2200" dirty="0" smtClean="0"/>
              <a:t>It </a:t>
            </a:r>
            <a:r>
              <a:rPr lang="en-US" sz="2200" dirty="0"/>
              <a:t>is a system which runs the workflow of dependent </a:t>
            </a:r>
            <a:r>
              <a:rPr lang="en-US" sz="2200" dirty="0" smtClean="0"/>
              <a:t>jobs.</a:t>
            </a:r>
          </a:p>
          <a:p>
            <a:r>
              <a:rPr lang="en-US" sz="2200" dirty="0" smtClean="0"/>
              <a:t>Here</a:t>
            </a:r>
            <a:r>
              <a:rPr lang="en-US" sz="2200" dirty="0"/>
              <a:t>, users are permitted to create </a:t>
            </a:r>
            <a:r>
              <a:rPr lang="en-US" sz="2200" b="1" dirty="0"/>
              <a:t>Directed Acyclic Graphs</a:t>
            </a:r>
            <a:r>
              <a:rPr lang="en-US" sz="2200" dirty="0"/>
              <a:t> of workflows, which can be run in parallel and sequentially in Hadoop.</a:t>
            </a:r>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24</a:t>
            </a:fld>
            <a:endParaRPr lang="en-US"/>
          </a:p>
        </p:txBody>
      </p:sp>
      <p:pic>
        <p:nvPicPr>
          <p:cNvPr id="7172" name="Picture 4" descr="Related image"/>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385604" y="3472395"/>
            <a:ext cx="7003480" cy="2714705"/>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Oozi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7156" y="844191"/>
            <a:ext cx="1905000" cy="44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2965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Oozie</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25</a:t>
            </a:fld>
            <a:endParaRPr lang="en-US"/>
          </a:p>
        </p:txBody>
      </p:sp>
      <p:pic>
        <p:nvPicPr>
          <p:cNvPr id="13316" name="Picture 4" descr="Oozie in the Hadoop eco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8605" y="1538402"/>
            <a:ext cx="6150758" cy="4763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3362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Oozie</a:t>
            </a:r>
            <a:r>
              <a:rPr lang="en-US" dirty="0" smtClean="0"/>
              <a:t>  Job Types</a:t>
            </a:r>
            <a:endParaRPr lang="en-US" dirty="0"/>
          </a:p>
        </p:txBody>
      </p:sp>
      <p:sp>
        <p:nvSpPr>
          <p:cNvPr id="3" name="Content Placeholder 2"/>
          <p:cNvSpPr>
            <a:spLocks noGrp="1"/>
          </p:cNvSpPr>
          <p:nvPr>
            <p:ph idx="1"/>
          </p:nvPr>
        </p:nvSpPr>
        <p:spPr/>
        <p:txBody>
          <a:bodyPr/>
          <a:lstStyle/>
          <a:p>
            <a:r>
              <a:rPr lang="en-US" dirty="0" err="1"/>
              <a:t>Oozie</a:t>
            </a:r>
            <a:r>
              <a:rPr lang="en-US" dirty="0"/>
              <a:t> is integrated with the rest of the Hadoop stack supporting several types of Hadoop </a:t>
            </a:r>
            <a:r>
              <a:rPr lang="en-US" dirty="0" smtClean="0"/>
              <a:t>jobs</a:t>
            </a:r>
          </a:p>
          <a:p>
            <a:pPr lvl="1"/>
            <a:r>
              <a:rPr lang="en-US" dirty="0" smtClean="0"/>
              <a:t>Java </a:t>
            </a:r>
            <a:r>
              <a:rPr lang="en-US" dirty="0"/>
              <a:t>map-reduce, Streaming map-reduce, Pig, Hive, </a:t>
            </a:r>
            <a:r>
              <a:rPr lang="en-US" dirty="0" err="1"/>
              <a:t>Sqoop</a:t>
            </a:r>
            <a:r>
              <a:rPr lang="en-US" dirty="0"/>
              <a:t> and </a:t>
            </a:r>
            <a:r>
              <a:rPr lang="en-US" dirty="0" err="1"/>
              <a:t>Distcp</a:t>
            </a:r>
            <a:endParaRPr lang="en-US" dirty="0" smtClean="0"/>
          </a:p>
          <a:p>
            <a:r>
              <a:rPr lang="en-US" dirty="0" smtClean="0"/>
              <a:t>Workflow</a:t>
            </a:r>
          </a:p>
          <a:p>
            <a:pPr lvl="1"/>
            <a:r>
              <a:rPr lang="en-US" dirty="0" smtClean="0"/>
              <a:t>A specified sequence of Hadoop jobs with outcome based decision points and control dependency (DAG).</a:t>
            </a:r>
          </a:p>
          <a:p>
            <a:r>
              <a:rPr lang="en-US" dirty="0" smtClean="0"/>
              <a:t>Coordinator</a:t>
            </a:r>
          </a:p>
          <a:p>
            <a:pPr lvl="1"/>
            <a:r>
              <a:rPr lang="en-US" dirty="0" smtClean="0"/>
              <a:t>A scheduled workflow job that can run at various time intervals or when data is available.</a:t>
            </a:r>
          </a:p>
          <a:p>
            <a:r>
              <a:rPr lang="en-US" dirty="0" smtClean="0"/>
              <a:t>Bundle</a:t>
            </a:r>
          </a:p>
          <a:p>
            <a:pPr lvl="1"/>
            <a:r>
              <a:rPr lang="en-US" dirty="0" err="1" smtClean="0"/>
              <a:t>Oozie</a:t>
            </a:r>
            <a:r>
              <a:rPr lang="en-US" dirty="0" smtClean="0"/>
              <a:t> abstraction that will batch a set of coordinator jobs.</a:t>
            </a:r>
            <a:endParaRPr lang="en-US" dirty="0"/>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26</a:t>
            </a:fld>
            <a:endParaRPr lang="en-US"/>
          </a:p>
        </p:txBody>
      </p:sp>
    </p:spTree>
    <p:extLst>
      <p:ext uri="{BB962C8B-B14F-4D97-AF65-F5344CB8AC3E}">
        <p14:creationId xmlns:p14="http://schemas.microsoft.com/office/powerpoint/2010/main" val="30840683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 Types</a:t>
            </a:r>
            <a:endParaRPr lang="en-US" dirty="0"/>
          </a:p>
        </p:txBody>
      </p:sp>
      <p:sp>
        <p:nvSpPr>
          <p:cNvPr id="3" name="Content Placeholder 2"/>
          <p:cNvSpPr>
            <a:spLocks noGrp="1"/>
          </p:cNvSpPr>
          <p:nvPr>
            <p:ph idx="1"/>
          </p:nvPr>
        </p:nvSpPr>
        <p:spPr>
          <a:xfrm>
            <a:off x="418923" y="1573161"/>
            <a:ext cx="2813376" cy="4689987"/>
          </a:xfrm>
        </p:spPr>
        <p:txBody>
          <a:bodyPr>
            <a:normAutofit/>
          </a:bodyPr>
          <a:lstStyle/>
          <a:p>
            <a:r>
              <a:rPr lang="en-US" sz="2000" b="1" dirty="0" smtClean="0"/>
              <a:t>Control Flow Node: </a:t>
            </a:r>
            <a:r>
              <a:rPr lang="en-US" sz="2000" dirty="0" smtClean="0"/>
              <a:t>T</a:t>
            </a:r>
            <a:r>
              <a:rPr lang="en-US" sz="2000" dirty="0"/>
              <a:t>hese nodes are responsible for defining start, end, and control flow of what to do inside the </a:t>
            </a:r>
            <a:r>
              <a:rPr lang="en-US" sz="2000" dirty="0" smtClean="0"/>
              <a:t>Workflow.</a:t>
            </a:r>
          </a:p>
          <a:p>
            <a:r>
              <a:rPr lang="en-US" sz="2000" b="1" dirty="0" smtClean="0"/>
              <a:t>Action Node: </a:t>
            </a:r>
            <a:r>
              <a:rPr lang="en-US" sz="2000" dirty="0" smtClean="0"/>
              <a:t>Actual processing.</a:t>
            </a:r>
          </a:p>
          <a:p>
            <a:r>
              <a:rPr lang="en-US" sz="2000" b="1" dirty="0" smtClean="0"/>
              <a:t>Fork/Join Node: </a:t>
            </a:r>
            <a:r>
              <a:rPr lang="en-US" sz="2000" dirty="0" smtClean="0"/>
              <a:t>Parallel execution of tasks.</a:t>
            </a:r>
          </a:p>
          <a:p>
            <a:endParaRPr lang="en-US" sz="2000" dirty="0"/>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27</a:t>
            </a:fld>
            <a:endParaRPr lang="en-US"/>
          </a:p>
        </p:txBody>
      </p:sp>
      <p:pic>
        <p:nvPicPr>
          <p:cNvPr id="1026" name="Picture 2" descr="Image result for oozie Workflow Diagram"/>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061716" y="1573161"/>
            <a:ext cx="6099631" cy="3509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8400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Apache </a:t>
            </a:r>
            <a:r>
              <a:rPr lang="en-US" dirty="0" err="1" smtClean="0">
                <a:solidFill>
                  <a:srgbClr val="0070C0"/>
                </a:solidFill>
              </a:rPr>
              <a:t>HBase</a:t>
            </a:r>
            <a:endParaRPr lang="en-US" dirty="0">
              <a:solidFill>
                <a:srgbClr val="0070C0"/>
              </a:solidFill>
            </a:endParaRPr>
          </a:p>
        </p:txBody>
      </p:sp>
      <p:sp>
        <p:nvSpPr>
          <p:cNvPr id="3" name="Content Placeholder 2"/>
          <p:cNvSpPr>
            <a:spLocks noGrp="1"/>
          </p:cNvSpPr>
          <p:nvPr>
            <p:ph idx="1"/>
          </p:nvPr>
        </p:nvSpPr>
        <p:spPr>
          <a:xfrm>
            <a:off x="822959" y="1573161"/>
            <a:ext cx="7543801" cy="4886625"/>
          </a:xfrm>
        </p:spPr>
        <p:txBody>
          <a:bodyPr/>
          <a:lstStyle/>
          <a:p>
            <a:r>
              <a:rPr lang="en-US" dirty="0"/>
              <a:t>Apache </a:t>
            </a:r>
            <a:r>
              <a:rPr lang="en-US" dirty="0" err="1"/>
              <a:t>HBase</a:t>
            </a:r>
            <a:r>
              <a:rPr lang="en-US" dirty="0"/>
              <a:t> is an open-source, distributed, versioned, non-relational database </a:t>
            </a:r>
            <a:r>
              <a:rPr lang="en-US" dirty="0" smtClean="0"/>
              <a:t>(NoSQL) modeled </a:t>
            </a:r>
            <a:r>
              <a:rPr lang="en-US" dirty="0"/>
              <a:t>after Google's </a:t>
            </a:r>
            <a:r>
              <a:rPr lang="en-US" dirty="0" err="1" smtClean="0"/>
              <a:t>Bigtable</a:t>
            </a:r>
            <a:r>
              <a:rPr lang="en-US" dirty="0"/>
              <a:t> </a:t>
            </a:r>
            <a:r>
              <a:rPr lang="en-US" dirty="0" smtClean="0"/>
              <a:t>(</a:t>
            </a:r>
            <a:r>
              <a:rPr lang="en-US" dirty="0"/>
              <a:t>A Distributed Storage System for Structured </a:t>
            </a:r>
            <a:r>
              <a:rPr lang="en-US" dirty="0" smtClean="0"/>
              <a:t>Data)</a:t>
            </a:r>
          </a:p>
          <a:p>
            <a:r>
              <a:rPr lang="en-US" dirty="0" smtClean="0"/>
              <a:t>Features:</a:t>
            </a:r>
          </a:p>
          <a:p>
            <a:pPr lvl="1"/>
            <a:r>
              <a:rPr lang="en-US" dirty="0" smtClean="0"/>
              <a:t>Linear and Modular capability</a:t>
            </a:r>
          </a:p>
          <a:p>
            <a:pPr lvl="1"/>
            <a:r>
              <a:rPr lang="en-US" dirty="0" smtClean="0"/>
              <a:t>Consistent read and write</a:t>
            </a:r>
          </a:p>
          <a:p>
            <a:pPr lvl="1"/>
            <a:r>
              <a:rPr lang="en-US" dirty="0" smtClean="0"/>
              <a:t>Automatic and configurable </a:t>
            </a:r>
            <a:r>
              <a:rPr lang="en-US" b="1" dirty="0" err="1" smtClean="0">
                <a:solidFill>
                  <a:srgbClr val="FF0000"/>
                </a:solidFill>
              </a:rPr>
              <a:t>sharding</a:t>
            </a:r>
            <a:r>
              <a:rPr lang="en-US" dirty="0" smtClean="0"/>
              <a:t> (small part) of tables</a:t>
            </a:r>
          </a:p>
          <a:p>
            <a:pPr lvl="1"/>
            <a:r>
              <a:rPr lang="en-US" dirty="0" smtClean="0"/>
              <a:t>Automatic failover support</a:t>
            </a:r>
          </a:p>
          <a:p>
            <a:pPr lvl="1"/>
            <a:r>
              <a:rPr lang="en-US" dirty="0" smtClean="0"/>
              <a:t>Base classes for backing</a:t>
            </a:r>
          </a:p>
          <a:p>
            <a:pPr lvl="1"/>
            <a:r>
              <a:rPr lang="en-US" dirty="0" smtClean="0"/>
              <a:t>Easy to use Java APIs</a:t>
            </a:r>
          </a:p>
          <a:p>
            <a:pPr lvl="1"/>
            <a:r>
              <a:rPr lang="en-US" dirty="0"/>
              <a:t>Is a Column-oriented </a:t>
            </a:r>
            <a:r>
              <a:rPr lang="en-US" dirty="0" err="1"/>
              <a:t>datastore</a:t>
            </a:r>
            <a:endParaRPr lang="en-US" dirty="0"/>
          </a:p>
          <a:p>
            <a:pPr lvl="1"/>
            <a:endParaRPr lang="en-US" dirty="0" smtClean="0"/>
          </a:p>
          <a:p>
            <a:pPr lvl="1"/>
            <a:endParaRPr lang="en-US" dirty="0"/>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28</a:t>
            </a:fld>
            <a:endParaRPr lang="en-US"/>
          </a:p>
        </p:txBody>
      </p:sp>
      <p:pic>
        <p:nvPicPr>
          <p:cNvPr id="7" name="Picture 6"/>
          <p:cNvPicPr>
            <a:picLocks noChangeAspect="1"/>
          </p:cNvPicPr>
          <p:nvPr/>
        </p:nvPicPr>
        <p:blipFill>
          <a:blip r:embed="rId2"/>
          <a:stretch>
            <a:fillRect/>
          </a:stretch>
        </p:blipFill>
        <p:spPr>
          <a:xfrm>
            <a:off x="4844022" y="475157"/>
            <a:ext cx="3565341" cy="905356"/>
          </a:xfrm>
          <a:prstGeom prst="rect">
            <a:avLst/>
          </a:prstGeom>
        </p:spPr>
      </p:pic>
    </p:spTree>
    <p:extLst>
      <p:ext uri="{BB962C8B-B14F-4D97-AF65-F5344CB8AC3E}">
        <p14:creationId xmlns:p14="http://schemas.microsoft.com/office/powerpoint/2010/main" val="32570060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a:t>
            </a:r>
            <a:r>
              <a:rPr lang="en-US" dirty="0" err="1" smtClean="0"/>
              <a:t>Sharding</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29</a:t>
            </a:fld>
            <a:endParaRPr lang="en-US"/>
          </a:p>
        </p:txBody>
      </p:sp>
      <p:pic>
        <p:nvPicPr>
          <p:cNvPr id="2050" name="Picture 2" descr="Image result for sharding m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194" y="1711805"/>
            <a:ext cx="5772150" cy="4038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3813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Book</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3</a:t>
            </a:fld>
            <a:endParaRPr lang="en-US"/>
          </a:p>
        </p:txBody>
      </p:sp>
      <p:pic>
        <p:nvPicPr>
          <p:cNvPr id="1026" name="Picture 2" descr="Image result for Douglas Eadline,&quot;Hadoop 2 Quick-Start Guide: Learn the Essentials of Bi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3992" y="1845734"/>
            <a:ext cx="3001734" cy="3962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8704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Flight Analytics</a:t>
            </a:r>
            <a:endParaRPr lang="en-US" dirty="0"/>
          </a:p>
        </p:txBody>
      </p:sp>
      <p:sp>
        <p:nvSpPr>
          <p:cNvPr id="3" name="Content Placeholder 2"/>
          <p:cNvSpPr>
            <a:spLocks noGrp="1"/>
          </p:cNvSpPr>
          <p:nvPr>
            <p:ph idx="1"/>
          </p:nvPr>
        </p:nvSpPr>
        <p:spPr/>
        <p:txBody>
          <a:bodyPr>
            <a:normAutofit fontScale="92500" lnSpcReduction="20000"/>
          </a:bodyPr>
          <a:lstStyle/>
          <a:p>
            <a:r>
              <a:rPr lang="en-US" dirty="0"/>
              <a:t> A jet engine generates various types of data from different sensors like pressure sensor, temperature sensor, speed sensor, etc. which indicates the health of the engine. </a:t>
            </a:r>
            <a:endParaRPr lang="en-US" dirty="0" smtClean="0"/>
          </a:p>
          <a:p>
            <a:r>
              <a:rPr lang="en-US" dirty="0" smtClean="0"/>
              <a:t>This </a:t>
            </a:r>
            <a:r>
              <a:rPr lang="en-US" dirty="0"/>
              <a:t>is very useful to understand the problems and status of the flight. </a:t>
            </a:r>
            <a:endParaRPr lang="en-US" dirty="0" smtClean="0"/>
          </a:p>
          <a:p>
            <a:r>
              <a:rPr lang="en-US" dirty="0" smtClean="0"/>
              <a:t>Continuous </a:t>
            </a:r>
            <a:r>
              <a:rPr lang="en-US" dirty="0"/>
              <a:t>Engine Operations generates 500 GB data per flight and there are 300 thousand flights per day approximately. </a:t>
            </a:r>
            <a:endParaRPr lang="en-US" dirty="0" smtClean="0"/>
          </a:p>
          <a:p>
            <a:r>
              <a:rPr lang="en-US" dirty="0" smtClean="0"/>
              <a:t>So</a:t>
            </a:r>
            <a:r>
              <a:rPr lang="en-US" dirty="0"/>
              <a:t>, Engine Analytics applied to such data in near real time can be used to proactively diagnose problems and reduce unplanned downtime. </a:t>
            </a:r>
            <a:endParaRPr lang="en-US" dirty="0" smtClean="0"/>
          </a:p>
          <a:p>
            <a:r>
              <a:rPr lang="en-US" dirty="0" smtClean="0"/>
              <a:t>This </a:t>
            </a:r>
            <a:r>
              <a:rPr lang="en-US" dirty="0"/>
              <a:t>requires a distributed environment to store large amount of data with </a:t>
            </a:r>
            <a:r>
              <a:rPr lang="en-US" b="1" i="1" dirty="0"/>
              <a:t>fast random reads and writes</a:t>
            </a:r>
            <a:r>
              <a:rPr lang="en-US" dirty="0"/>
              <a:t> for real time processing</a:t>
            </a:r>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30</a:t>
            </a:fld>
            <a:endParaRPr lang="en-US"/>
          </a:p>
        </p:txBody>
      </p:sp>
    </p:spTree>
    <p:extLst>
      <p:ext uri="{BB962C8B-B14F-4D97-AF65-F5344CB8AC3E}">
        <p14:creationId xmlns:p14="http://schemas.microsoft.com/office/powerpoint/2010/main" val="379222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NoSQL Databases </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31</a:t>
            </a:fld>
            <a:endParaRPr lang="en-US"/>
          </a:p>
        </p:txBody>
      </p:sp>
      <p:pic>
        <p:nvPicPr>
          <p:cNvPr id="14338" name="Picture 2" descr="NoSQL Databases comparision - HBase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662" y="1764547"/>
            <a:ext cx="7762875" cy="41529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293935" y="1690577"/>
            <a:ext cx="1072825" cy="489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64740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HBase</a:t>
            </a:r>
            <a:r>
              <a:rPr lang="en-US" dirty="0" smtClean="0"/>
              <a:t> Data Model</a:t>
            </a:r>
            <a:endParaRPr lang="en-US" dirty="0"/>
          </a:p>
        </p:txBody>
      </p:sp>
      <p:sp>
        <p:nvSpPr>
          <p:cNvPr id="3" name="Content Placeholder 2"/>
          <p:cNvSpPr>
            <a:spLocks noGrp="1"/>
          </p:cNvSpPr>
          <p:nvPr>
            <p:ph idx="1"/>
          </p:nvPr>
        </p:nvSpPr>
        <p:spPr/>
        <p:txBody>
          <a:bodyPr/>
          <a:lstStyle/>
          <a:p>
            <a:r>
              <a:rPr lang="en-US" dirty="0" smtClean="0"/>
              <a:t>Table in </a:t>
            </a:r>
            <a:r>
              <a:rPr lang="en-US" dirty="0" err="1" smtClean="0"/>
              <a:t>HBase</a:t>
            </a:r>
            <a:r>
              <a:rPr lang="en-US" dirty="0" smtClean="0"/>
              <a:t> is same as other DBMS</a:t>
            </a:r>
          </a:p>
          <a:p>
            <a:r>
              <a:rPr lang="en-US" dirty="0" smtClean="0"/>
              <a:t>The </a:t>
            </a:r>
            <a:r>
              <a:rPr lang="en-US" dirty="0"/>
              <a:t>Data Model in </a:t>
            </a:r>
            <a:r>
              <a:rPr lang="en-US" dirty="0" err="1"/>
              <a:t>HBase</a:t>
            </a:r>
            <a:r>
              <a:rPr lang="en-US" dirty="0"/>
              <a:t> is made of different logical components such as Tables, Rows, Column Families, Columns, Cells and </a:t>
            </a:r>
            <a:r>
              <a:rPr lang="en-US" dirty="0" smtClean="0"/>
              <a:t>Versions (timestamp).</a:t>
            </a:r>
          </a:p>
          <a:p>
            <a:r>
              <a:rPr lang="en-US" dirty="0" smtClean="0"/>
              <a:t>Columns </a:t>
            </a:r>
            <a:r>
              <a:rPr lang="en-US" dirty="0"/>
              <a:t>in </a:t>
            </a:r>
            <a:r>
              <a:rPr lang="en-US" dirty="0" err="1"/>
              <a:t>HBase</a:t>
            </a:r>
            <a:r>
              <a:rPr lang="en-US" dirty="0"/>
              <a:t> are grouped into families, all with the same prefix</a:t>
            </a:r>
            <a:r>
              <a:rPr lang="en-US" dirty="0" smtClean="0"/>
              <a:t>.</a:t>
            </a:r>
          </a:p>
          <a:p>
            <a:endParaRPr lang="en-US" dirty="0"/>
          </a:p>
          <a:p>
            <a:endParaRPr lang="en-US" dirty="0"/>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32</a:t>
            </a:fld>
            <a:endParaRPr lang="en-US"/>
          </a:p>
        </p:txBody>
      </p:sp>
      <p:pic>
        <p:nvPicPr>
          <p:cNvPr id="3074" name="Picture 2" descr="Hbase data model"/>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3402325" y="3672759"/>
            <a:ext cx="4964435" cy="288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1297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             Messenger </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Facebook faced challenges in storing, accessing, and processing huge data coming from billions of </a:t>
            </a:r>
            <a:r>
              <a:rPr lang="en-US" dirty="0"/>
              <a:t>F</a:t>
            </a:r>
            <a:r>
              <a:rPr lang="en-US" dirty="0" smtClean="0"/>
              <a:t>acebook users</a:t>
            </a:r>
          </a:p>
          <a:p>
            <a:r>
              <a:rPr lang="en-US" dirty="0"/>
              <a:t>Facebook Messenger combines Messages, email, chat and SMS into a real-time conversation. </a:t>
            </a:r>
            <a:endParaRPr lang="en-US" dirty="0" smtClean="0"/>
          </a:p>
          <a:p>
            <a:r>
              <a:rPr lang="en-US" dirty="0" smtClean="0"/>
              <a:t>Facebook </a:t>
            </a:r>
            <a:r>
              <a:rPr lang="en-US" dirty="0"/>
              <a:t>was trying to build a scalable and robust infrastructure to handle set of these services.</a:t>
            </a:r>
          </a:p>
          <a:p>
            <a:r>
              <a:rPr lang="en-US" dirty="0"/>
              <a:t>At that time the message infrastructure handled over 350 million users sending over 15 billion person-to-person messages per month. </a:t>
            </a:r>
            <a:endParaRPr lang="en-US" dirty="0" smtClean="0"/>
          </a:p>
          <a:p>
            <a:r>
              <a:rPr lang="en-US" dirty="0" smtClean="0"/>
              <a:t>The </a:t>
            </a:r>
            <a:r>
              <a:rPr lang="en-US" dirty="0"/>
              <a:t>chat service supports over 300 million users who send over 120 billion messages per month</a:t>
            </a:r>
            <a:r>
              <a:rPr lang="en-US" dirty="0" smtClean="0"/>
              <a:t>.</a:t>
            </a:r>
          </a:p>
          <a:p>
            <a:r>
              <a:rPr lang="en-US" dirty="0" smtClean="0"/>
              <a:t>They tried MySQL, Cassandra, and </a:t>
            </a:r>
            <a:r>
              <a:rPr lang="en-US" dirty="0" err="1" smtClean="0"/>
              <a:t>Hbase</a:t>
            </a:r>
            <a:r>
              <a:rPr lang="en-US" dirty="0" smtClean="0"/>
              <a:t>*.</a:t>
            </a:r>
            <a:endParaRPr lang="en-US" dirty="0"/>
          </a:p>
          <a:p>
            <a:endParaRPr lang="en-US" dirty="0"/>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33</a:t>
            </a:fld>
            <a:endParaRPr lang="en-US"/>
          </a:p>
        </p:txBody>
      </p:sp>
      <p:pic>
        <p:nvPicPr>
          <p:cNvPr id="7" name="Picture 6"/>
          <p:cNvPicPr>
            <a:picLocks noChangeAspect="1"/>
          </p:cNvPicPr>
          <p:nvPr/>
        </p:nvPicPr>
        <p:blipFill>
          <a:blip r:embed="rId2"/>
          <a:stretch>
            <a:fillRect/>
          </a:stretch>
        </p:blipFill>
        <p:spPr>
          <a:xfrm>
            <a:off x="4133253" y="453312"/>
            <a:ext cx="923211" cy="923211"/>
          </a:xfrm>
          <a:prstGeom prst="rect">
            <a:avLst/>
          </a:prstGeom>
        </p:spPr>
      </p:pic>
    </p:spTree>
    <p:extLst>
      <p:ext uri="{BB962C8B-B14F-4D97-AF65-F5344CB8AC3E}">
        <p14:creationId xmlns:p14="http://schemas.microsoft.com/office/powerpoint/2010/main" val="41999954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pic>
        <p:nvPicPr>
          <p:cNvPr id="7" name="Content Placeholder 6"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6362" y="1776576"/>
            <a:ext cx="6792364" cy="4247046"/>
          </a:xfrm>
        </p:spPr>
      </p:pic>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34</a:t>
            </a:fld>
            <a:endParaRPr lang="en-US"/>
          </a:p>
        </p:txBody>
      </p:sp>
      <p:sp>
        <p:nvSpPr>
          <p:cNvPr id="8" name="Rectangle 7"/>
          <p:cNvSpPr/>
          <p:nvPr/>
        </p:nvSpPr>
        <p:spPr>
          <a:xfrm>
            <a:off x="6879265" y="1701209"/>
            <a:ext cx="999461" cy="27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14044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Hbase</a:t>
            </a:r>
            <a:r>
              <a:rPr lang="en-US" dirty="0" smtClean="0"/>
              <a:t> Solution</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35</a:t>
            </a:fld>
            <a:endParaRPr lang="en-US"/>
          </a:p>
        </p:txBody>
      </p:sp>
      <p:pic>
        <p:nvPicPr>
          <p:cNvPr id="6" name="Picture 5"/>
          <p:cNvPicPr>
            <a:picLocks noChangeAspect="1"/>
          </p:cNvPicPr>
          <p:nvPr/>
        </p:nvPicPr>
        <p:blipFill>
          <a:blip r:embed="rId2"/>
          <a:stretch>
            <a:fillRect/>
          </a:stretch>
        </p:blipFill>
        <p:spPr>
          <a:xfrm>
            <a:off x="646488" y="1919509"/>
            <a:ext cx="7762875" cy="3571875"/>
          </a:xfrm>
          <a:prstGeom prst="rect">
            <a:avLst/>
          </a:prstGeom>
        </p:spPr>
      </p:pic>
      <p:sp>
        <p:nvSpPr>
          <p:cNvPr id="7" name="Rectangle 6"/>
          <p:cNvSpPr/>
          <p:nvPr/>
        </p:nvSpPr>
        <p:spPr>
          <a:xfrm>
            <a:off x="7431203" y="1919509"/>
            <a:ext cx="999461" cy="276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58898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Hadoop YARN Applications</a:t>
            </a:r>
            <a:endParaRPr lang="en-US" dirty="0"/>
          </a:p>
        </p:txBody>
      </p:sp>
      <p:sp>
        <p:nvSpPr>
          <p:cNvPr id="7" name="Text Placeholder 6"/>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36</a:t>
            </a:fld>
            <a:endParaRPr lang="en-US"/>
          </a:p>
        </p:txBody>
      </p:sp>
    </p:spTree>
    <p:extLst>
      <p:ext uri="{BB962C8B-B14F-4D97-AF65-F5344CB8AC3E}">
        <p14:creationId xmlns:p14="http://schemas.microsoft.com/office/powerpoint/2010/main" val="31957592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YARN </a:t>
            </a:r>
            <a:br>
              <a:rPr lang="en-US" dirty="0" smtClean="0"/>
            </a:br>
            <a:r>
              <a:rPr lang="en-US" dirty="0" smtClean="0"/>
              <a:t>(</a:t>
            </a:r>
            <a:r>
              <a:rPr lang="en-US" b="0" dirty="0" smtClean="0">
                <a:latin typeface="Palatino Linotype" panose="02040502050505030304" pitchFamily="18" charset="0"/>
              </a:rPr>
              <a:t>Yet </a:t>
            </a:r>
            <a:r>
              <a:rPr lang="en-US" b="0" dirty="0">
                <a:latin typeface="Palatino Linotype" panose="02040502050505030304" pitchFamily="18" charset="0"/>
              </a:rPr>
              <a:t>Another Resource </a:t>
            </a:r>
            <a:r>
              <a:rPr lang="en-US" b="0" dirty="0" smtClean="0">
                <a:latin typeface="Palatino Linotype" panose="02040502050505030304" pitchFamily="18" charset="0"/>
              </a:rPr>
              <a:t>Negotiator</a:t>
            </a:r>
            <a:r>
              <a:rPr lang="en-US" b="0" dirty="0" smtClean="0"/>
              <a:t>)</a:t>
            </a:r>
            <a:r>
              <a:rPr lang="en-US" dirty="0" smtClean="0"/>
              <a:t>?</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37</a:t>
            </a:fld>
            <a:endParaRPr lang="en-US"/>
          </a:p>
        </p:txBody>
      </p:sp>
      <p:pic>
        <p:nvPicPr>
          <p:cNvPr id="5122" name="Picture 2" descr="Hadoop v1.0 vs Hadoop v2.0 - Hadoop YAR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59" y="1727618"/>
            <a:ext cx="7788571" cy="4381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2594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822959" y="1551895"/>
            <a:ext cx="7543801" cy="4886625"/>
          </a:xfrm>
        </p:spPr>
        <p:txBody>
          <a:bodyPr>
            <a:normAutofit fontScale="92500"/>
          </a:bodyPr>
          <a:lstStyle/>
          <a:p>
            <a:r>
              <a:rPr lang="en-US" dirty="0"/>
              <a:t>In Hadoop version 1.0 which is also referred to as MRV1(</a:t>
            </a:r>
            <a:r>
              <a:rPr lang="en-US" dirty="0" err="1"/>
              <a:t>MapReduce</a:t>
            </a:r>
            <a:r>
              <a:rPr lang="en-US" dirty="0"/>
              <a:t> Version 1), </a:t>
            </a:r>
            <a:r>
              <a:rPr lang="en-US" dirty="0" err="1"/>
              <a:t>MapReduce</a:t>
            </a:r>
            <a:r>
              <a:rPr lang="en-US" dirty="0"/>
              <a:t> performed both processing and resource management </a:t>
            </a:r>
            <a:r>
              <a:rPr lang="en-US" dirty="0" smtClean="0"/>
              <a:t>functions.</a:t>
            </a:r>
          </a:p>
          <a:p>
            <a:r>
              <a:rPr lang="en-US" dirty="0"/>
              <a:t>This design resulted in scalability bottleneck due to a single Job Tracker</a:t>
            </a:r>
            <a:r>
              <a:rPr lang="en-US" dirty="0" smtClean="0"/>
              <a:t>.</a:t>
            </a:r>
          </a:p>
          <a:p>
            <a:r>
              <a:rPr lang="en-US" dirty="0"/>
              <a:t>To overcome all these issues, YARN was introduced in Hadoop version 2.0 in the year 2012 by Yahoo and Hortonworks. </a:t>
            </a:r>
            <a:endParaRPr lang="en-US" dirty="0" smtClean="0"/>
          </a:p>
          <a:p>
            <a:r>
              <a:rPr lang="en-US" dirty="0" smtClean="0"/>
              <a:t>The </a:t>
            </a:r>
            <a:r>
              <a:rPr lang="en-US" dirty="0"/>
              <a:t>basic idea behind YARN is to relieve </a:t>
            </a:r>
            <a:r>
              <a:rPr lang="en-US" dirty="0" err="1"/>
              <a:t>MapReduce</a:t>
            </a:r>
            <a:r>
              <a:rPr lang="en-US" dirty="0"/>
              <a:t> by taking over the responsibility of Resource Management and Job Scheduling. </a:t>
            </a:r>
            <a:endParaRPr lang="en-US" dirty="0" smtClean="0"/>
          </a:p>
          <a:p>
            <a:r>
              <a:rPr lang="en-US" dirty="0" smtClean="0"/>
              <a:t>YARN </a:t>
            </a:r>
            <a:r>
              <a:rPr lang="en-US" dirty="0"/>
              <a:t>started to give Hadoop the ability to run non-</a:t>
            </a:r>
            <a:r>
              <a:rPr lang="en-US" dirty="0" err="1"/>
              <a:t>MapReduce</a:t>
            </a:r>
            <a:r>
              <a:rPr lang="en-US" dirty="0"/>
              <a:t> jobs within the Hadoop framework. </a:t>
            </a:r>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38</a:t>
            </a:fld>
            <a:endParaRPr lang="en-US"/>
          </a:p>
        </p:txBody>
      </p:sp>
    </p:spTree>
    <p:extLst>
      <p:ext uri="{BB962C8B-B14F-4D97-AF65-F5344CB8AC3E}">
        <p14:creationId xmlns:p14="http://schemas.microsoft.com/office/powerpoint/2010/main" val="377939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YARN Distributed Shell</a:t>
            </a:r>
            <a:endParaRPr lang="en-US" dirty="0"/>
          </a:p>
        </p:txBody>
      </p:sp>
      <p:sp>
        <p:nvSpPr>
          <p:cNvPr id="3" name="Content Placeholder 2"/>
          <p:cNvSpPr>
            <a:spLocks noGrp="1"/>
          </p:cNvSpPr>
          <p:nvPr>
            <p:ph idx="1"/>
          </p:nvPr>
        </p:nvSpPr>
        <p:spPr/>
        <p:txBody>
          <a:bodyPr>
            <a:normAutofit fontScale="92500" lnSpcReduction="10000"/>
          </a:bodyPr>
          <a:lstStyle/>
          <a:p>
            <a:r>
              <a:rPr lang="en-US" dirty="0"/>
              <a:t>Hadoop YARN project includes the Distributed-Shell application, which is an example of a non-</a:t>
            </a:r>
            <a:r>
              <a:rPr lang="en-US" dirty="0" err="1"/>
              <a:t>MapReduce</a:t>
            </a:r>
            <a:r>
              <a:rPr lang="en-US" dirty="0"/>
              <a:t> application built on top of YARN</a:t>
            </a:r>
            <a:r>
              <a:rPr lang="en-US" dirty="0" smtClean="0"/>
              <a:t>.</a:t>
            </a:r>
          </a:p>
          <a:p>
            <a:r>
              <a:rPr lang="en-US" dirty="0"/>
              <a:t>Distributed-Shell is a simple mechanism for running shell commands and scripts in containers on multiple nodes in a Hadoop cluster. </a:t>
            </a:r>
            <a:endParaRPr lang="en-US" dirty="0" smtClean="0"/>
          </a:p>
          <a:p>
            <a:r>
              <a:rPr lang="en-US" dirty="0" smtClean="0"/>
              <a:t>There </a:t>
            </a:r>
            <a:r>
              <a:rPr lang="en-US" dirty="0"/>
              <a:t>are multiple existing implementations of a distributed shell that administrators typically use to manage a cluster of </a:t>
            </a:r>
            <a:r>
              <a:rPr lang="en-US" dirty="0" smtClean="0"/>
              <a:t>machines. So </a:t>
            </a:r>
            <a:r>
              <a:rPr lang="en-US" dirty="0"/>
              <a:t>this </a:t>
            </a:r>
            <a:r>
              <a:rPr lang="en-US" dirty="0" smtClean="0"/>
              <a:t>application </a:t>
            </a:r>
            <a:r>
              <a:rPr lang="en-US" dirty="0"/>
              <a:t>is a way to demonstrate how such a utility can be implemented on top of YARN. </a:t>
            </a:r>
            <a:endParaRPr lang="en-US" dirty="0" smtClean="0"/>
          </a:p>
          <a:p>
            <a:r>
              <a:rPr lang="en-US" dirty="0" smtClean="0"/>
              <a:t>More </a:t>
            </a:r>
            <a:r>
              <a:rPr lang="en-US" dirty="0"/>
              <a:t>than just providing a parallel execution application, Distributed-Shell can be used as a starting point for exploring and building Hadoop YARN applications.</a:t>
            </a:r>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39</a:t>
            </a:fld>
            <a:endParaRPr lang="en-US"/>
          </a:p>
        </p:txBody>
      </p:sp>
    </p:spTree>
    <p:extLst>
      <p:ext uri="{BB962C8B-B14F-4D97-AF65-F5344CB8AC3E}">
        <p14:creationId xmlns:p14="http://schemas.microsoft.com/office/powerpoint/2010/main" val="239346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Applications</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4</a:t>
            </a:fld>
            <a:endParaRPr lang="en-US"/>
          </a:p>
        </p:txBody>
      </p:sp>
      <p:pic>
        <p:nvPicPr>
          <p:cNvPr id="1026" name="Picture 2" descr="Work on Industry Based Hadoop Projects with Mentors!"/>
          <p:cNvPicPr>
            <a:picLocks noChangeAspect="1" noChangeArrowheads="1"/>
          </p:cNvPicPr>
          <p:nvPr/>
        </p:nvPicPr>
        <p:blipFill rotWithShape="1">
          <a:blip r:embed="rId2">
            <a:extLst>
              <a:ext uri="{28A0092B-C50C-407E-A947-70E740481C1C}">
                <a14:useLocalDpi xmlns:a14="http://schemas.microsoft.com/office/drawing/2010/main" val="0"/>
              </a:ext>
            </a:extLst>
          </a:blip>
          <a:srcRect b="12980"/>
          <a:stretch/>
        </p:blipFill>
        <p:spPr bwMode="auto">
          <a:xfrm>
            <a:off x="2847819" y="1807078"/>
            <a:ext cx="3199847" cy="3891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6816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Structure of YARN Applications</a:t>
            </a:r>
            <a:endParaRPr lang="en-US" dirty="0"/>
          </a:p>
        </p:txBody>
      </p:sp>
      <p:sp>
        <p:nvSpPr>
          <p:cNvPr id="3" name="Content Placeholder 2"/>
          <p:cNvSpPr>
            <a:spLocks noGrp="1"/>
          </p:cNvSpPr>
          <p:nvPr>
            <p:ph idx="1"/>
          </p:nvPr>
        </p:nvSpPr>
        <p:spPr>
          <a:xfrm>
            <a:off x="822959" y="1573161"/>
            <a:ext cx="7543801" cy="2328987"/>
          </a:xfrm>
        </p:spPr>
        <p:txBody>
          <a:bodyPr>
            <a:noAutofit/>
          </a:bodyPr>
          <a:lstStyle/>
          <a:p>
            <a:r>
              <a:rPr lang="en-US" sz="2000" dirty="0"/>
              <a:t>YARN provides APIs for requesting and working with cluster resources, but these </a:t>
            </a:r>
            <a:r>
              <a:rPr lang="en-US" sz="2000" dirty="0" smtClean="0"/>
              <a:t>APIs are </a:t>
            </a:r>
            <a:r>
              <a:rPr lang="en-US" sz="2000" dirty="0"/>
              <a:t>not typically used directly by user code. </a:t>
            </a:r>
            <a:endParaRPr lang="en-US" sz="2000" dirty="0" smtClean="0"/>
          </a:p>
          <a:p>
            <a:r>
              <a:rPr lang="en-US" sz="2000" dirty="0" smtClean="0"/>
              <a:t>Instead</a:t>
            </a:r>
            <a:r>
              <a:rPr lang="en-US" sz="2000" dirty="0"/>
              <a:t>, users write to higher-level </a:t>
            </a:r>
            <a:r>
              <a:rPr lang="en-US" sz="2000" dirty="0" smtClean="0"/>
              <a:t>APIs provided </a:t>
            </a:r>
            <a:r>
              <a:rPr lang="en-US" sz="2000" dirty="0"/>
              <a:t>by distributed computing frameworks, which themselves are built on </a:t>
            </a:r>
            <a:r>
              <a:rPr lang="en-US" sz="2000" dirty="0" smtClean="0"/>
              <a:t>YARN and </a:t>
            </a:r>
            <a:r>
              <a:rPr lang="en-US" sz="2000" dirty="0"/>
              <a:t>hide the resource management details from the user.</a:t>
            </a:r>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40</a:t>
            </a:fld>
            <a:endParaRPr lang="en-US"/>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052" y="3772610"/>
            <a:ext cx="6286015" cy="2285085"/>
          </a:xfrm>
          <a:prstGeom prst="rect">
            <a:avLst/>
          </a:prstGeom>
        </p:spPr>
      </p:pic>
    </p:spTree>
    <p:extLst>
      <p:ext uri="{BB962C8B-B14F-4D97-AF65-F5344CB8AC3E}">
        <p14:creationId xmlns:p14="http://schemas.microsoft.com/office/powerpoint/2010/main" val="15710038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YARN Application Framework</a:t>
            </a:r>
            <a:endParaRPr lang="en-US" dirty="0"/>
          </a:p>
        </p:txBody>
      </p:sp>
      <p:sp>
        <p:nvSpPr>
          <p:cNvPr id="3" name="Content Placeholder 2"/>
          <p:cNvSpPr>
            <a:spLocks noGrp="1"/>
          </p:cNvSpPr>
          <p:nvPr>
            <p:ph idx="1"/>
          </p:nvPr>
        </p:nvSpPr>
        <p:spPr>
          <a:xfrm>
            <a:off x="822959" y="1573161"/>
            <a:ext cx="7917004" cy="4689987"/>
          </a:xfrm>
        </p:spPr>
        <p:txBody>
          <a:bodyPr/>
          <a:lstStyle/>
          <a:p>
            <a:r>
              <a:rPr lang="en-US" dirty="0"/>
              <a:t>YARN provides its core services via two types of long-running daemon: </a:t>
            </a:r>
            <a:endParaRPr lang="en-US" dirty="0" smtClean="0"/>
          </a:p>
          <a:p>
            <a:pPr lvl="1"/>
            <a:r>
              <a:rPr lang="en-US" dirty="0" smtClean="0"/>
              <a:t>a </a:t>
            </a:r>
            <a:r>
              <a:rPr lang="en-US" i="1" dirty="0" smtClean="0"/>
              <a:t>resource manager </a:t>
            </a:r>
            <a:r>
              <a:rPr lang="en-US" dirty="0"/>
              <a:t>(one per cluster) to manage the use of resources across the cluster, </a:t>
            </a:r>
            <a:endParaRPr lang="en-US" dirty="0" smtClean="0"/>
          </a:p>
          <a:p>
            <a:pPr lvl="1"/>
            <a:r>
              <a:rPr lang="en-US" dirty="0" smtClean="0"/>
              <a:t>a </a:t>
            </a:r>
            <a:r>
              <a:rPr lang="en-US" i="1" dirty="0" smtClean="0"/>
              <a:t>node managers </a:t>
            </a:r>
            <a:r>
              <a:rPr lang="en-US" dirty="0"/>
              <a:t>running on all the nodes in the cluster to launch and monitor </a:t>
            </a:r>
            <a:r>
              <a:rPr lang="en-US" i="1" dirty="0" smtClean="0"/>
              <a:t>containers</a:t>
            </a:r>
          </a:p>
          <a:p>
            <a:r>
              <a:rPr lang="en-US" dirty="0" smtClean="0"/>
              <a:t>A container </a:t>
            </a:r>
            <a:r>
              <a:rPr lang="en-US" dirty="0"/>
              <a:t>executes an application-specific process with a constrained set of </a:t>
            </a:r>
            <a:r>
              <a:rPr lang="en-US" dirty="0" smtClean="0"/>
              <a:t>resources (</a:t>
            </a:r>
            <a:r>
              <a:rPr lang="en-US" dirty="0"/>
              <a:t>memory, CPU, and so on). </a:t>
            </a: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41</a:t>
            </a:fld>
            <a:endParaRPr lang="en-US"/>
          </a:p>
        </p:txBody>
      </p:sp>
    </p:spTree>
    <p:extLst>
      <p:ext uri="{BB962C8B-B14F-4D97-AF65-F5344CB8AC3E}">
        <p14:creationId xmlns:p14="http://schemas.microsoft.com/office/powerpoint/2010/main" val="15302750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42</a:t>
            </a:fld>
            <a:endParaRPr lang="en-US"/>
          </a:p>
        </p:txBody>
      </p:sp>
      <p:pic>
        <p:nvPicPr>
          <p:cNvPr id="6" name="Picture 5"/>
          <p:cNvPicPr>
            <a:picLocks noChangeAspect="1"/>
          </p:cNvPicPr>
          <p:nvPr/>
        </p:nvPicPr>
        <p:blipFill>
          <a:blip r:embed="rId2"/>
          <a:stretch>
            <a:fillRect/>
          </a:stretch>
        </p:blipFill>
        <p:spPr>
          <a:xfrm>
            <a:off x="3051718" y="480634"/>
            <a:ext cx="5985642" cy="5880833"/>
          </a:xfrm>
          <a:prstGeom prst="rect">
            <a:avLst/>
          </a:prstGeom>
        </p:spPr>
      </p:pic>
      <p:sp>
        <p:nvSpPr>
          <p:cNvPr id="2" name="Title 1"/>
          <p:cNvSpPr>
            <a:spLocks noGrp="1"/>
          </p:cNvSpPr>
          <p:nvPr>
            <p:ph type="title"/>
          </p:nvPr>
        </p:nvSpPr>
        <p:spPr>
          <a:xfrm>
            <a:off x="439438" y="4671444"/>
            <a:ext cx="7543800" cy="1093909"/>
          </a:xfrm>
        </p:spPr>
        <p:txBody>
          <a:bodyPr>
            <a:normAutofit/>
          </a:bodyPr>
          <a:lstStyle/>
          <a:p>
            <a:r>
              <a:rPr lang="en-US" sz="3200" b="0" i="1" dirty="0"/>
              <a:t>How YARN runs an application</a:t>
            </a:r>
            <a:endParaRPr lang="en-US" sz="3200" dirty="0"/>
          </a:p>
        </p:txBody>
      </p:sp>
      <p:sp>
        <p:nvSpPr>
          <p:cNvPr id="3" name="Content Placeholder 2"/>
          <p:cNvSpPr>
            <a:spLocks noGrp="1"/>
          </p:cNvSpPr>
          <p:nvPr>
            <p:ph idx="1"/>
          </p:nvPr>
        </p:nvSpPr>
        <p:spPr>
          <a:xfrm>
            <a:off x="439438" y="1916676"/>
            <a:ext cx="3494609" cy="3161899"/>
          </a:xfrm>
        </p:spPr>
        <p:txBody>
          <a:bodyPr>
            <a:normAutofit fontScale="92500" lnSpcReduction="10000"/>
          </a:bodyPr>
          <a:lstStyle/>
          <a:p>
            <a:r>
              <a:rPr lang="en-US" sz="2000" dirty="0" smtClean="0">
                <a:latin typeface="Arial Narrow" panose="020B0606020202030204" pitchFamily="34" charset="0"/>
              </a:rPr>
              <a:t>1. Client </a:t>
            </a:r>
            <a:r>
              <a:rPr lang="en-US" sz="2000" dirty="0">
                <a:latin typeface="Arial Narrow" panose="020B0606020202030204" pitchFamily="34" charset="0"/>
              </a:rPr>
              <a:t>contacts the resource manager and asks it </a:t>
            </a:r>
            <a:r>
              <a:rPr lang="en-US" sz="2000" dirty="0" smtClean="0">
                <a:latin typeface="Arial Narrow" panose="020B0606020202030204" pitchFamily="34" charset="0"/>
              </a:rPr>
              <a:t>to run </a:t>
            </a:r>
            <a:r>
              <a:rPr lang="en-US" sz="2000" dirty="0">
                <a:latin typeface="Arial Narrow" panose="020B0606020202030204" pitchFamily="34" charset="0"/>
              </a:rPr>
              <a:t>an </a:t>
            </a:r>
            <a:r>
              <a:rPr lang="en-US" sz="2000" i="1" dirty="0">
                <a:latin typeface="Arial Narrow" panose="020B0606020202030204" pitchFamily="34" charset="0"/>
              </a:rPr>
              <a:t>application master </a:t>
            </a:r>
            <a:r>
              <a:rPr lang="en-US" sz="2000" dirty="0" smtClean="0">
                <a:latin typeface="Arial Narrow" panose="020B0606020202030204" pitchFamily="34" charset="0"/>
              </a:rPr>
              <a:t>process</a:t>
            </a:r>
          </a:p>
          <a:p>
            <a:r>
              <a:rPr lang="en-US" sz="2000" dirty="0" smtClean="0">
                <a:latin typeface="Arial Narrow" panose="020B0606020202030204" pitchFamily="34" charset="0"/>
              </a:rPr>
              <a:t>2a,2b The </a:t>
            </a:r>
            <a:r>
              <a:rPr lang="en-US" sz="2000" dirty="0">
                <a:latin typeface="Arial Narrow" panose="020B0606020202030204" pitchFamily="34" charset="0"/>
              </a:rPr>
              <a:t>resource manager </a:t>
            </a:r>
            <a:r>
              <a:rPr lang="en-US" sz="2000" dirty="0" smtClean="0">
                <a:latin typeface="Arial Narrow" panose="020B0606020202030204" pitchFamily="34" charset="0"/>
              </a:rPr>
              <a:t>then finds </a:t>
            </a:r>
            <a:r>
              <a:rPr lang="en-US" sz="2000" dirty="0">
                <a:latin typeface="Arial Narrow" panose="020B0606020202030204" pitchFamily="34" charset="0"/>
              </a:rPr>
              <a:t>a node manager that can launch the application master in a </a:t>
            </a:r>
            <a:r>
              <a:rPr lang="en-US" sz="2000" dirty="0" smtClean="0">
                <a:latin typeface="Arial Narrow" panose="020B0606020202030204" pitchFamily="34" charset="0"/>
              </a:rPr>
              <a:t>container</a:t>
            </a:r>
          </a:p>
          <a:p>
            <a:r>
              <a:rPr lang="en-US" sz="2200" dirty="0" smtClean="0">
                <a:latin typeface="Arial Narrow" panose="020B0606020202030204" pitchFamily="34" charset="0"/>
              </a:rPr>
              <a:t>3. Can request </a:t>
            </a:r>
            <a:r>
              <a:rPr lang="en-US" sz="2200" dirty="0">
                <a:latin typeface="Arial Narrow" panose="020B0606020202030204" pitchFamily="34" charset="0"/>
              </a:rPr>
              <a:t>more containers from the </a:t>
            </a:r>
            <a:r>
              <a:rPr lang="en-US" sz="2200" dirty="0" smtClean="0">
                <a:latin typeface="Arial Narrow" panose="020B0606020202030204" pitchFamily="34" charset="0"/>
              </a:rPr>
              <a:t>resource managers, </a:t>
            </a:r>
            <a:r>
              <a:rPr lang="en-US" sz="2200" dirty="0">
                <a:latin typeface="Arial Narrow" panose="020B0606020202030204" pitchFamily="34" charset="0"/>
              </a:rPr>
              <a:t>and use them to run a distributed computation</a:t>
            </a:r>
            <a:endParaRPr lang="en-US" sz="1700" dirty="0">
              <a:latin typeface="Arial Narrow" panose="020B0606020202030204" pitchFamily="34" charset="0"/>
            </a:endParaRPr>
          </a:p>
        </p:txBody>
      </p:sp>
    </p:spTree>
    <p:extLst>
      <p:ext uri="{BB962C8B-B14F-4D97-AF65-F5344CB8AC3E}">
        <p14:creationId xmlns:p14="http://schemas.microsoft.com/office/powerpoint/2010/main" val="337115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0"/>
            <a:ext cx="7543800" cy="1093909"/>
          </a:xfrm>
        </p:spPr>
        <p:txBody>
          <a:bodyPr/>
          <a:lstStyle/>
          <a:p>
            <a:r>
              <a:rPr lang="en-US" dirty="0" smtClean="0"/>
              <a:t>Apache </a:t>
            </a:r>
            <a:r>
              <a:rPr lang="en-US" dirty="0" err="1" smtClean="0"/>
              <a:t>Tez</a:t>
            </a:r>
            <a:endParaRPr lang="en-US" dirty="0"/>
          </a:p>
        </p:txBody>
      </p:sp>
      <p:sp>
        <p:nvSpPr>
          <p:cNvPr id="3" name="Content Placeholder 2"/>
          <p:cNvSpPr>
            <a:spLocks noGrp="1"/>
          </p:cNvSpPr>
          <p:nvPr>
            <p:ph idx="1"/>
          </p:nvPr>
        </p:nvSpPr>
        <p:spPr>
          <a:xfrm>
            <a:off x="589042" y="1211654"/>
            <a:ext cx="7543801" cy="5082820"/>
          </a:xfrm>
        </p:spPr>
        <p:txBody>
          <a:bodyPr>
            <a:normAutofit fontScale="92500" lnSpcReduction="20000"/>
          </a:bodyPr>
          <a:lstStyle/>
          <a:p>
            <a:r>
              <a:rPr lang="en-US" sz="2000" dirty="0"/>
              <a:t>Apache </a:t>
            </a:r>
            <a:r>
              <a:rPr lang="en-US" sz="2000" dirty="0" err="1"/>
              <a:t>Tez</a:t>
            </a:r>
            <a:r>
              <a:rPr lang="en-US" sz="2000" dirty="0"/>
              <a:t> represents an alternative to the traditional </a:t>
            </a:r>
            <a:r>
              <a:rPr lang="en-US" sz="2000" dirty="0" err="1"/>
              <a:t>MapReduce</a:t>
            </a:r>
            <a:r>
              <a:rPr lang="en-US" sz="2000" dirty="0"/>
              <a:t> that allows for jobs to meet demands for fast response times and extreme throughput at petabyte scale.</a:t>
            </a:r>
            <a:endParaRPr lang="en-US" sz="2000" dirty="0" smtClean="0"/>
          </a:p>
          <a:p>
            <a:r>
              <a:rPr lang="en-US" sz="2000" dirty="0" err="1" smtClean="0"/>
              <a:t>Tez</a:t>
            </a:r>
            <a:r>
              <a:rPr lang="en-US" sz="2000" dirty="0" smtClean="0"/>
              <a:t> </a:t>
            </a:r>
            <a:r>
              <a:rPr lang="en-US" sz="2000" dirty="0"/>
              <a:t>generalizes the </a:t>
            </a:r>
            <a:r>
              <a:rPr lang="en-US" sz="2000" dirty="0" err="1"/>
              <a:t>MapReduce</a:t>
            </a:r>
            <a:r>
              <a:rPr lang="en-US" sz="2000" dirty="0"/>
              <a:t> paradigm to a more powerful framework based on expressing computations as a dataflow graph. </a:t>
            </a:r>
            <a:endParaRPr lang="en-US" sz="2000" dirty="0" smtClean="0"/>
          </a:p>
          <a:p>
            <a:r>
              <a:rPr lang="en-US" sz="2000" dirty="0" err="1" smtClean="0"/>
              <a:t>Tez</a:t>
            </a:r>
            <a:r>
              <a:rPr lang="en-US" sz="2000" dirty="0" smtClean="0"/>
              <a:t> </a:t>
            </a:r>
            <a:r>
              <a:rPr lang="en-US" sz="2000" dirty="0"/>
              <a:t>is not meant directly for end-users – in fact it enables developers to build end-user applications with much better performance and flexibility</a:t>
            </a:r>
            <a:r>
              <a:rPr lang="en-US" sz="2000" dirty="0" smtClean="0"/>
              <a:t>.</a:t>
            </a:r>
          </a:p>
          <a:p>
            <a:pPr eaLnBrk="0" fontAlgn="base" hangingPunct="0">
              <a:lnSpc>
                <a:spcPct val="100000"/>
              </a:lnSpc>
              <a:spcBef>
                <a:spcPct val="0"/>
              </a:spcBef>
              <a:spcAft>
                <a:spcPct val="0"/>
              </a:spcAft>
              <a:buClrTx/>
              <a:buSzTx/>
            </a:pPr>
            <a:r>
              <a:rPr lang="en-US" altLang="en-US" sz="2000" dirty="0">
                <a:solidFill>
                  <a:srgbClr val="242729"/>
                </a:solidFill>
                <a:latin typeface="Arial" panose="020B0604020202020204" pitchFamily="34" charset="0"/>
                <a:cs typeface="Arial" panose="020B0604020202020204" pitchFamily="34" charset="0"/>
              </a:rPr>
              <a:t>Data Processing API in Apache </a:t>
            </a:r>
            <a:r>
              <a:rPr lang="en-US" altLang="en-US" sz="2000" dirty="0" err="1">
                <a:solidFill>
                  <a:srgbClr val="242729"/>
                </a:solidFill>
                <a:latin typeface="Arial" panose="020B0604020202020204" pitchFamily="34" charset="0"/>
                <a:cs typeface="Arial" panose="020B0604020202020204" pitchFamily="34" charset="0"/>
              </a:rPr>
              <a:t>Tez</a:t>
            </a:r>
            <a:r>
              <a:rPr lang="en-US" altLang="en-US" sz="2000" dirty="0">
                <a:solidFill>
                  <a:srgbClr val="242729"/>
                </a:solidFill>
                <a:latin typeface="Arial" panose="020B0604020202020204" pitchFamily="34" charset="0"/>
                <a:cs typeface="Arial" panose="020B0604020202020204" pitchFamily="34" charset="0"/>
              </a:rPr>
              <a:t> </a:t>
            </a:r>
            <a:r>
              <a:rPr lang="en-US" altLang="en-US" sz="2000" dirty="0" smtClean="0">
                <a:solidFill>
                  <a:srgbClr val="242729"/>
                </a:solidFill>
                <a:latin typeface="Arial" panose="020B0604020202020204" pitchFamily="34" charset="0"/>
                <a:cs typeface="Arial" panose="020B0604020202020204" pitchFamily="34" charset="0"/>
              </a:rPr>
              <a:t>describes </a:t>
            </a:r>
            <a:r>
              <a:rPr lang="en-US" altLang="en-US" sz="2000" dirty="0">
                <a:solidFill>
                  <a:srgbClr val="242729"/>
                </a:solidFill>
                <a:latin typeface="Arial" panose="020B0604020202020204" pitchFamily="34" charset="0"/>
                <a:cs typeface="Arial" panose="020B0604020202020204" pitchFamily="34" charset="0"/>
              </a:rPr>
              <a:t>a simple Java API used to express a DAG of data processing. The API has three </a:t>
            </a:r>
            <a:r>
              <a:rPr lang="en-US" altLang="en-US" sz="2000" dirty="0" smtClean="0">
                <a:solidFill>
                  <a:srgbClr val="242729"/>
                </a:solidFill>
                <a:latin typeface="Arial" panose="020B0604020202020204" pitchFamily="34" charset="0"/>
                <a:cs typeface="Arial" panose="020B0604020202020204" pitchFamily="34" charset="0"/>
              </a:rPr>
              <a:t>components:</a:t>
            </a:r>
            <a:endParaRPr lang="en-US" altLang="en-US" sz="1050" dirty="0"/>
          </a:p>
          <a:p>
            <a:pPr eaLnBrk="0" fontAlgn="base" hangingPunct="0">
              <a:lnSpc>
                <a:spcPct val="100000"/>
              </a:lnSpc>
              <a:spcBef>
                <a:spcPct val="0"/>
              </a:spcBef>
              <a:spcAft>
                <a:spcPct val="0"/>
              </a:spcAft>
              <a:buClrTx/>
              <a:buSzTx/>
            </a:pPr>
            <a:r>
              <a:rPr lang="en-US" altLang="en-US" sz="2100" b="1" dirty="0" smtClean="0">
                <a:latin typeface="inherit"/>
              </a:rPr>
              <a:t>DAG</a:t>
            </a:r>
            <a:r>
              <a:rPr lang="en-US" altLang="en-US" sz="2100" dirty="0">
                <a:latin typeface="inherit"/>
              </a:rPr>
              <a:t>. this defines the overall job. The user creates a DAG object for each data processing job.</a:t>
            </a:r>
            <a:endParaRPr lang="en-US" altLang="en-US" sz="2100" dirty="0"/>
          </a:p>
          <a:p>
            <a:pPr eaLnBrk="0" fontAlgn="base" hangingPunct="0">
              <a:lnSpc>
                <a:spcPct val="100000"/>
              </a:lnSpc>
              <a:spcBef>
                <a:spcPct val="0"/>
              </a:spcBef>
              <a:spcAft>
                <a:spcPct val="0"/>
              </a:spcAft>
              <a:buClrTx/>
              <a:buSzTx/>
            </a:pPr>
            <a:r>
              <a:rPr lang="en-US" altLang="en-US" sz="2100" b="1" dirty="0" smtClean="0">
                <a:latin typeface="inherit"/>
              </a:rPr>
              <a:t>Vertex</a:t>
            </a:r>
            <a:r>
              <a:rPr lang="en-US" altLang="en-US" sz="2100" dirty="0">
                <a:latin typeface="inherit"/>
              </a:rPr>
              <a:t>. this defines the user logic and the resources &amp; environment needed to execute the user logic. The user creates a Vertex object for each step in the job and adds it to the DAG.</a:t>
            </a:r>
            <a:endParaRPr lang="en-US" altLang="en-US" sz="2100" dirty="0"/>
          </a:p>
          <a:p>
            <a:pPr eaLnBrk="0" fontAlgn="base" hangingPunct="0">
              <a:lnSpc>
                <a:spcPct val="100000"/>
              </a:lnSpc>
              <a:spcBef>
                <a:spcPct val="0"/>
              </a:spcBef>
              <a:spcAft>
                <a:spcPct val="0"/>
              </a:spcAft>
              <a:buClrTx/>
              <a:buSzTx/>
            </a:pPr>
            <a:r>
              <a:rPr lang="en-US" altLang="en-US" sz="2100" b="1" dirty="0" smtClean="0">
                <a:latin typeface="inherit"/>
              </a:rPr>
              <a:t>Edge</a:t>
            </a:r>
            <a:r>
              <a:rPr lang="en-US" altLang="en-US" sz="2100" dirty="0">
                <a:latin typeface="inherit"/>
              </a:rPr>
              <a:t>. this defines the connection between producer and consumer vertices. The user creates an Edge object and connects the producer and consumer vertices using it.</a:t>
            </a:r>
            <a:endParaRPr lang="en-US" altLang="en-US" sz="2100" dirty="0">
              <a:latin typeface="Arial" panose="020B0604020202020204" pitchFamily="34" charset="0"/>
            </a:endParaRPr>
          </a:p>
          <a:p>
            <a:endParaRPr lang="en-US" sz="2000" dirty="0" smtClean="0"/>
          </a:p>
          <a:p>
            <a:endParaRPr lang="en-US" sz="2000" dirty="0" smtClean="0"/>
          </a:p>
          <a:p>
            <a:endParaRPr lang="en-US" sz="2000" dirty="0"/>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43</a:t>
            </a:fld>
            <a:endParaRPr lang="en-US"/>
          </a:p>
        </p:txBody>
      </p:sp>
    </p:spTree>
    <p:extLst>
      <p:ext uri="{BB962C8B-B14F-4D97-AF65-F5344CB8AC3E}">
        <p14:creationId xmlns:p14="http://schemas.microsoft.com/office/powerpoint/2010/main" val="30625668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Apache </a:t>
            </a:r>
            <a:r>
              <a:rPr lang="en-US" b="0" dirty="0" err="1"/>
              <a:t>Giraph</a:t>
            </a:r>
            <a:endParaRPr lang="en-US" dirty="0"/>
          </a:p>
        </p:txBody>
      </p:sp>
      <p:sp>
        <p:nvSpPr>
          <p:cNvPr id="3" name="Content Placeholder 2"/>
          <p:cNvSpPr>
            <a:spLocks noGrp="1"/>
          </p:cNvSpPr>
          <p:nvPr>
            <p:ph idx="1"/>
          </p:nvPr>
        </p:nvSpPr>
        <p:spPr/>
        <p:txBody>
          <a:bodyPr/>
          <a:lstStyle/>
          <a:p>
            <a:r>
              <a:rPr lang="en-US" dirty="0"/>
              <a:t>Apache </a:t>
            </a:r>
            <a:r>
              <a:rPr lang="en-US" dirty="0" err="1"/>
              <a:t>Giraph</a:t>
            </a:r>
            <a:r>
              <a:rPr lang="en-US" dirty="0"/>
              <a:t> is an Apache project to perform graph processing on big data. </a:t>
            </a:r>
            <a:r>
              <a:rPr lang="en-US" dirty="0" err="1"/>
              <a:t>Giraph</a:t>
            </a:r>
            <a:r>
              <a:rPr lang="en-US" dirty="0"/>
              <a:t> utilizes Apache Hadoop's </a:t>
            </a:r>
            <a:r>
              <a:rPr lang="en-US" dirty="0" err="1"/>
              <a:t>MapReduce</a:t>
            </a:r>
            <a:r>
              <a:rPr lang="en-US" dirty="0"/>
              <a:t> implementation to process graphs. </a:t>
            </a:r>
            <a:endParaRPr lang="en-US" dirty="0" smtClean="0"/>
          </a:p>
          <a:p>
            <a:r>
              <a:rPr lang="en-US" dirty="0" smtClean="0"/>
              <a:t>Facebook </a:t>
            </a:r>
            <a:r>
              <a:rPr lang="en-US" dirty="0"/>
              <a:t>used </a:t>
            </a:r>
            <a:r>
              <a:rPr lang="en-US" dirty="0" err="1"/>
              <a:t>Giraph</a:t>
            </a:r>
            <a:r>
              <a:rPr lang="en-US" dirty="0"/>
              <a:t> with some performance improvements to analyze one trillion edges using 200 machines in 4 </a:t>
            </a:r>
            <a:r>
              <a:rPr lang="en-US" dirty="0" smtClean="0"/>
              <a:t>minutes.</a:t>
            </a:r>
          </a:p>
          <a:p>
            <a:endParaRPr lang="en-US" dirty="0"/>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44</a:t>
            </a:fld>
            <a:endParaRPr lang="en-US"/>
          </a:p>
        </p:txBody>
      </p:sp>
      <p:sp>
        <p:nvSpPr>
          <p:cNvPr id="8" name="AutoShape 6" descr="upload.wikimedia.org/wikipedia/en/thumb/5/5a/A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2"/>
          <a:stretch>
            <a:fillRect/>
          </a:stretch>
        </p:blipFill>
        <p:spPr>
          <a:xfrm>
            <a:off x="6862431" y="3918154"/>
            <a:ext cx="1905000" cy="2295525"/>
          </a:xfrm>
          <a:prstGeom prst="rect">
            <a:avLst/>
          </a:prstGeom>
        </p:spPr>
      </p:pic>
    </p:spTree>
    <p:extLst>
      <p:ext uri="{BB962C8B-B14F-4D97-AF65-F5344CB8AC3E}">
        <p14:creationId xmlns:p14="http://schemas.microsoft.com/office/powerpoint/2010/main" val="41114317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Hoya: </a:t>
            </a:r>
            <a:r>
              <a:rPr lang="en-US" b="0" dirty="0" err="1"/>
              <a:t>HBase</a:t>
            </a:r>
            <a:r>
              <a:rPr lang="en-US" b="0" dirty="0"/>
              <a:t> on YARN</a:t>
            </a:r>
            <a:endParaRPr lang="en-US" dirty="0"/>
          </a:p>
        </p:txBody>
      </p:sp>
      <p:sp>
        <p:nvSpPr>
          <p:cNvPr id="3" name="Content Placeholder 2"/>
          <p:cNvSpPr>
            <a:spLocks noGrp="1"/>
          </p:cNvSpPr>
          <p:nvPr>
            <p:ph idx="1"/>
          </p:nvPr>
        </p:nvSpPr>
        <p:spPr/>
        <p:txBody>
          <a:bodyPr/>
          <a:lstStyle/>
          <a:p>
            <a:r>
              <a:rPr lang="en-US" dirty="0"/>
              <a:t>Hoya is basically running </a:t>
            </a:r>
            <a:r>
              <a:rPr lang="en-US" dirty="0" err="1"/>
              <a:t>HBase</a:t>
            </a:r>
            <a:r>
              <a:rPr lang="en-US" dirty="0"/>
              <a:t> on </a:t>
            </a:r>
            <a:r>
              <a:rPr lang="en-US" dirty="0" smtClean="0"/>
              <a:t>YARN</a:t>
            </a:r>
          </a:p>
          <a:p>
            <a:r>
              <a:rPr lang="en-US" dirty="0"/>
              <a:t>Hoya creates </a:t>
            </a:r>
            <a:r>
              <a:rPr lang="en-US" dirty="0" err="1"/>
              <a:t>HBase</a:t>
            </a:r>
            <a:r>
              <a:rPr lang="en-US" dirty="0"/>
              <a:t> clusters on top of YARN. </a:t>
            </a:r>
            <a:endParaRPr lang="en-US" dirty="0" smtClean="0"/>
          </a:p>
          <a:p>
            <a:r>
              <a:rPr lang="en-US" dirty="0" smtClean="0"/>
              <a:t>It </a:t>
            </a:r>
            <a:r>
              <a:rPr lang="en-US" dirty="0"/>
              <a:t>does this with a client application called Hoya client; this application creates the persistent configuration files, sets up the </a:t>
            </a:r>
            <a:r>
              <a:rPr lang="en-US" dirty="0" err="1"/>
              <a:t>HBase</a:t>
            </a:r>
            <a:r>
              <a:rPr lang="en-US" dirty="0"/>
              <a:t> cluster XML files, and then asks YARN to create an </a:t>
            </a:r>
            <a:r>
              <a:rPr lang="en-US" dirty="0" err="1"/>
              <a:t>ApplicationMaster</a:t>
            </a:r>
            <a:r>
              <a:rPr lang="en-US" dirty="0"/>
              <a:t>, which is the Hoya AM here.</a:t>
            </a:r>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45</a:t>
            </a:fld>
            <a:endParaRPr lang="en-US"/>
          </a:p>
        </p:txBody>
      </p:sp>
    </p:spTree>
    <p:extLst>
      <p:ext uri="{BB962C8B-B14F-4D97-AF65-F5344CB8AC3E}">
        <p14:creationId xmlns:p14="http://schemas.microsoft.com/office/powerpoint/2010/main" val="35037017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Dryad on YARN</a:t>
            </a:r>
            <a:endParaRPr lang="en-US" dirty="0"/>
          </a:p>
        </p:txBody>
      </p:sp>
      <p:pic>
        <p:nvPicPr>
          <p:cNvPr id="6" name="Content Placeholder 5" descr="Screen Clipping"/>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93201" y="1863106"/>
            <a:ext cx="8803317" cy="1691087"/>
          </a:xfrm>
        </p:spPr>
      </p:pic>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46</a:t>
            </a:fld>
            <a:endParaRPr lang="en-US"/>
          </a:p>
        </p:txBody>
      </p:sp>
      <p:sp>
        <p:nvSpPr>
          <p:cNvPr id="3" name="Rectangle 2"/>
          <p:cNvSpPr/>
          <p:nvPr/>
        </p:nvSpPr>
        <p:spPr>
          <a:xfrm>
            <a:off x="1020726" y="3554193"/>
            <a:ext cx="7091916" cy="369332"/>
          </a:xfrm>
          <a:prstGeom prst="rect">
            <a:avLst/>
          </a:prstGeom>
        </p:spPr>
        <p:txBody>
          <a:bodyPr wrap="square">
            <a:spAutoFit/>
          </a:bodyPr>
          <a:lstStyle/>
          <a:p>
            <a:r>
              <a:rPr lang="en-US" dirty="0">
                <a:hlinkClick r:id="rId4"/>
              </a:rPr>
              <a:t>https://www.microsoft.com/en-us/research/project/dryad/</a:t>
            </a:r>
            <a:endParaRPr lang="en-US" dirty="0"/>
          </a:p>
        </p:txBody>
      </p:sp>
    </p:spTree>
    <p:extLst>
      <p:ext uri="{BB962C8B-B14F-4D97-AF65-F5344CB8AC3E}">
        <p14:creationId xmlns:p14="http://schemas.microsoft.com/office/powerpoint/2010/main" val="38328114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Dryad</a:t>
            </a:r>
            <a:endParaRPr lang="en-US" dirty="0"/>
          </a:p>
        </p:txBody>
      </p:sp>
      <p:sp>
        <p:nvSpPr>
          <p:cNvPr id="3" name="Content Placeholder 2"/>
          <p:cNvSpPr>
            <a:spLocks noGrp="1"/>
          </p:cNvSpPr>
          <p:nvPr>
            <p:ph idx="1"/>
          </p:nvPr>
        </p:nvSpPr>
        <p:spPr>
          <a:xfrm>
            <a:off x="589044" y="1477468"/>
            <a:ext cx="3703166" cy="4689987"/>
          </a:xfrm>
        </p:spPr>
        <p:txBody>
          <a:bodyPr>
            <a:normAutofit/>
          </a:bodyPr>
          <a:lstStyle/>
          <a:p>
            <a:r>
              <a:rPr lang="en-US" sz="2200" dirty="0"/>
              <a:t>Dryad is an infrastructure which allows a programmer to use the resources of a computer cluster or a data center for running data-parallel programs. </a:t>
            </a:r>
            <a:endParaRPr lang="en-US" sz="2200" dirty="0" smtClean="0"/>
          </a:p>
          <a:p>
            <a:r>
              <a:rPr lang="en-US" sz="2200" dirty="0" smtClean="0"/>
              <a:t>A </a:t>
            </a:r>
            <a:r>
              <a:rPr lang="en-US" sz="2200" dirty="0"/>
              <a:t>Dryad programmer can use thousands of machines, each of them with multiple processors or cores, without knowing anything about concurrent programming.</a:t>
            </a:r>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47</a:t>
            </a:fld>
            <a:endParaRPr lang="en-US"/>
          </a:p>
        </p:txBody>
      </p:sp>
      <p:pic>
        <p:nvPicPr>
          <p:cNvPr id="1026" name="Picture 2" descr="https://www.microsoft.com/en-us/research/wp-content/uploads/2016/02/dryad-dryad-jo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6125" y="1573161"/>
            <a:ext cx="4368058" cy="3020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5946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Apache Spark</a:t>
            </a:r>
            <a:endParaRPr lang="en-US" dirty="0"/>
          </a:p>
        </p:txBody>
      </p:sp>
      <p:pic>
        <p:nvPicPr>
          <p:cNvPr id="6" name="Content Placeholder 5" descr="Screen Clipping"/>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35881" y="1788654"/>
            <a:ext cx="8351965" cy="2889671"/>
          </a:xfrm>
        </p:spPr>
      </p:pic>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48</a:t>
            </a:fld>
            <a:endParaRPr lang="en-US"/>
          </a:p>
        </p:txBody>
      </p:sp>
    </p:spTree>
    <p:extLst>
      <p:ext uri="{BB962C8B-B14F-4D97-AF65-F5344CB8AC3E}">
        <p14:creationId xmlns:p14="http://schemas.microsoft.com/office/powerpoint/2010/main" val="11648775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Apache Storm</a:t>
            </a:r>
            <a:endParaRPr lang="en-US" dirty="0"/>
          </a:p>
        </p:txBody>
      </p:sp>
      <p:pic>
        <p:nvPicPr>
          <p:cNvPr id="6" name="Content Placeholder 5" descr="Screen Clipping"/>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26681" y="1697852"/>
            <a:ext cx="8537308" cy="2044808"/>
          </a:xfrm>
        </p:spPr>
      </p:pic>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49</a:t>
            </a:fld>
            <a:endParaRPr lang="en-US"/>
          </a:p>
        </p:txBody>
      </p:sp>
    </p:spTree>
    <p:extLst>
      <p:ext uri="{BB962C8B-B14F-4D97-AF65-F5344CB8AC3E}">
        <p14:creationId xmlns:p14="http://schemas.microsoft.com/office/powerpoint/2010/main" val="2523274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4"/>
            <a:ext cx="7543800" cy="617163"/>
          </a:xfrm>
        </p:spPr>
        <p:txBody>
          <a:bodyPr/>
          <a:lstStyle/>
          <a:p>
            <a:r>
              <a:rPr lang="en-US" dirty="0" smtClean="0"/>
              <a:t>Hadoop Ecosystem</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5</a:t>
            </a:fld>
            <a:endParaRPr lang="en-US"/>
          </a:p>
        </p:txBody>
      </p:sp>
      <p:pic>
        <p:nvPicPr>
          <p:cNvPr id="5122" name="Picture 2" descr="Hadoop Ecosystem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0011" y="847264"/>
            <a:ext cx="6916059" cy="5415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4469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Why use Apache Storm</a:t>
            </a:r>
            <a:r>
              <a:rPr lang="en-US" b="0" dirty="0" smtClean="0"/>
              <a:t>?</a:t>
            </a:r>
            <a:endParaRPr lang="en-US" dirty="0"/>
          </a:p>
        </p:txBody>
      </p:sp>
      <p:sp>
        <p:nvSpPr>
          <p:cNvPr id="3" name="Content Placeholder 2"/>
          <p:cNvSpPr>
            <a:spLocks noGrp="1"/>
          </p:cNvSpPr>
          <p:nvPr>
            <p:ph idx="1"/>
          </p:nvPr>
        </p:nvSpPr>
        <p:spPr/>
        <p:txBody>
          <a:bodyPr/>
          <a:lstStyle/>
          <a:p>
            <a:r>
              <a:rPr lang="en-US" sz="2000" dirty="0"/>
              <a:t>Apache Storm is a free and open source distributed </a:t>
            </a:r>
            <a:r>
              <a:rPr lang="en-US" sz="2000" dirty="0" err="1"/>
              <a:t>realtime</a:t>
            </a:r>
            <a:r>
              <a:rPr lang="en-US" sz="2000" dirty="0"/>
              <a:t> computation system. </a:t>
            </a:r>
            <a:endParaRPr lang="en-US" sz="2000" dirty="0" smtClean="0"/>
          </a:p>
          <a:p>
            <a:r>
              <a:rPr lang="en-US" sz="2000" dirty="0" smtClean="0"/>
              <a:t>Apache </a:t>
            </a:r>
            <a:r>
              <a:rPr lang="en-US" sz="2000" dirty="0"/>
              <a:t>Storm makes it easy to reliably process unbounded streams of data, doing for </a:t>
            </a:r>
            <a:r>
              <a:rPr lang="en-US" sz="2000" dirty="0" err="1"/>
              <a:t>realtime</a:t>
            </a:r>
            <a:r>
              <a:rPr lang="en-US" sz="2000" dirty="0"/>
              <a:t> processing what Hadoop did for batch processing. </a:t>
            </a:r>
            <a:endParaRPr lang="en-US" sz="2000" dirty="0" smtClean="0"/>
          </a:p>
          <a:p>
            <a:r>
              <a:rPr lang="en-US" sz="2000" dirty="0" smtClean="0"/>
              <a:t>Apache </a:t>
            </a:r>
            <a:r>
              <a:rPr lang="en-US" sz="2000" dirty="0"/>
              <a:t>Storm is simple, can be used with any programming language, and is a lot of fun to use</a:t>
            </a:r>
            <a:r>
              <a:rPr lang="en-US" sz="2000" dirty="0" smtClean="0"/>
              <a:t>!</a:t>
            </a:r>
          </a:p>
          <a:p>
            <a:r>
              <a:rPr lang="en-US" sz="2000" dirty="0"/>
              <a:t>There are two kinds of nodes on a Storm cluster: the master node and the worker nodes. </a:t>
            </a:r>
            <a:endParaRPr lang="en-US" sz="2000" dirty="0" smtClean="0"/>
          </a:p>
          <a:p>
            <a:r>
              <a:rPr lang="en-US" sz="2000" dirty="0" smtClean="0"/>
              <a:t>The </a:t>
            </a:r>
            <a:r>
              <a:rPr lang="en-US" sz="2000" dirty="0"/>
              <a:t>master node runs a daemon called "Nimbus" that is similar to Hadoop's "</a:t>
            </a:r>
            <a:r>
              <a:rPr lang="en-US" sz="2000" dirty="0" err="1"/>
              <a:t>JobTracker</a:t>
            </a:r>
            <a:r>
              <a:rPr lang="en-US" sz="2000" dirty="0"/>
              <a:t>". </a:t>
            </a:r>
            <a:endParaRPr lang="en-US" sz="2000" dirty="0" smtClean="0"/>
          </a:p>
          <a:p>
            <a:r>
              <a:rPr lang="en-US" sz="2000" dirty="0" smtClean="0"/>
              <a:t>Nimbus </a:t>
            </a:r>
            <a:r>
              <a:rPr lang="en-US" sz="2000" dirty="0"/>
              <a:t>is responsible for distributing code around the cluster, assigning tasks to machines, and monitoring for failures.</a:t>
            </a:r>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50</a:t>
            </a:fld>
            <a:endParaRPr lang="en-US"/>
          </a:p>
        </p:txBody>
      </p:sp>
    </p:spTree>
    <p:extLst>
      <p:ext uri="{BB962C8B-B14F-4D97-AF65-F5344CB8AC3E}">
        <p14:creationId xmlns:p14="http://schemas.microsoft.com/office/powerpoint/2010/main" val="18543182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286604"/>
            <a:ext cx="8002063" cy="1093909"/>
          </a:xfrm>
        </p:spPr>
        <p:txBody>
          <a:bodyPr>
            <a:normAutofit fontScale="90000"/>
          </a:bodyPr>
          <a:lstStyle/>
          <a:p>
            <a:r>
              <a:rPr lang="en-US" b="0" dirty="0"/>
              <a:t>Apache REEF: Retainable Evaluator </a:t>
            </a:r>
            <a:r>
              <a:rPr lang="en-US" b="0" dirty="0" smtClean="0"/>
              <a:t>Execution Framework</a:t>
            </a:r>
            <a:endParaRPr lang="en-US" dirty="0"/>
          </a:p>
        </p:txBody>
      </p:sp>
      <p:pic>
        <p:nvPicPr>
          <p:cNvPr id="6" name="Content Placeholder 5" descr="Screen Clipping"/>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19077" y="1756464"/>
            <a:ext cx="8411320" cy="3091982"/>
          </a:xfrm>
        </p:spPr>
      </p:pic>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51</a:t>
            </a:fld>
            <a:endParaRPr lang="en-US"/>
          </a:p>
        </p:txBody>
      </p:sp>
    </p:spTree>
    <p:extLst>
      <p:ext uri="{BB962C8B-B14F-4D97-AF65-F5344CB8AC3E}">
        <p14:creationId xmlns:p14="http://schemas.microsoft.com/office/powerpoint/2010/main" val="1049799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REEF components</a:t>
            </a:r>
            <a:endParaRPr lang="en-US" dirty="0"/>
          </a:p>
        </p:txBody>
      </p:sp>
      <p:sp>
        <p:nvSpPr>
          <p:cNvPr id="3" name="Content Placeholder 2"/>
          <p:cNvSpPr>
            <a:spLocks noGrp="1"/>
          </p:cNvSpPr>
          <p:nvPr>
            <p:ph idx="1"/>
          </p:nvPr>
        </p:nvSpPr>
        <p:spPr/>
        <p:txBody>
          <a:bodyPr/>
          <a:lstStyle/>
          <a:p>
            <a:r>
              <a:rPr lang="en-US" dirty="0">
                <a:solidFill>
                  <a:srgbClr val="0070C0"/>
                </a:solidFill>
              </a:rPr>
              <a:t>Map-Reduce </a:t>
            </a:r>
            <a:r>
              <a:rPr lang="en-US" dirty="0" smtClean="0">
                <a:solidFill>
                  <a:srgbClr val="0070C0"/>
                </a:solidFill>
              </a:rPr>
              <a:t>runtime components:</a:t>
            </a:r>
          </a:p>
          <a:p>
            <a:r>
              <a:rPr lang="en-US" dirty="0"/>
              <a:t>Driver: captures the client code embodying the scheduler</a:t>
            </a:r>
          </a:p>
          <a:p>
            <a:r>
              <a:rPr lang="en-US" dirty="0"/>
              <a:t>Evaluator: provides a runtime environment on a container.</a:t>
            </a:r>
          </a:p>
          <a:p>
            <a:r>
              <a:rPr lang="en-US" dirty="0"/>
              <a:t>Task: encapsulates the task-level client code to be executed in an Evaluator.</a:t>
            </a:r>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52</a:t>
            </a:fld>
            <a:endParaRPr lang="en-US"/>
          </a:p>
        </p:txBody>
      </p:sp>
    </p:spTree>
    <p:extLst>
      <p:ext uri="{BB962C8B-B14F-4D97-AF65-F5344CB8AC3E}">
        <p14:creationId xmlns:p14="http://schemas.microsoft.com/office/powerpoint/2010/main" val="34376134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Hamster: Hadoop and MPI on the </a:t>
            </a:r>
            <a:r>
              <a:rPr lang="en-US" b="0" dirty="0" smtClean="0"/>
              <a:t>Same Cluster</a:t>
            </a:r>
            <a:endParaRPr lang="en-US" dirty="0"/>
          </a:p>
        </p:txBody>
      </p:sp>
      <p:pic>
        <p:nvPicPr>
          <p:cNvPr id="6" name="Content Placeholder 5" descr="Screen Clipping"/>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343712" y="1708254"/>
            <a:ext cx="8707979" cy="2651095"/>
          </a:xfrm>
        </p:spPr>
      </p:pic>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53</a:t>
            </a:fld>
            <a:endParaRPr lang="en-US"/>
          </a:p>
        </p:txBody>
      </p:sp>
    </p:spTree>
    <p:extLst>
      <p:ext uri="{BB962C8B-B14F-4D97-AF65-F5344CB8AC3E}">
        <p14:creationId xmlns:p14="http://schemas.microsoft.com/office/powerpoint/2010/main" val="29278086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smtClean="0"/>
              <a:t>Hamster</a:t>
            </a:r>
            <a:endParaRPr lang="en-US" b="0"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54</a:t>
            </a:fld>
            <a:endParaRPr lang="en-US"/>
          </a:p>
        </p:txBody>
      </p:sp>
      <p:pic>
        <p:nvPicPr>
          <p:cNvPr id="6" name="Picture 5"/>
          <p:cNvPicPr>
            <a:picLocks noChangeAspect="1"/>
          </p:cNvPicPr>
          <p:nvPr/>
        </p:nvPicPr>
        <p:blipFill>
          <a:blip r:embed="rId2"/>
          <a:stretch>
            <a:fillRect/>
          </a:stretch>
        </p:blipFill>
        <p:spPr>
          <a:xfrm>
            <a:off x="999460" y="1926819"/>
            <a:ext cx="6882185" cy="3261869"/>
          </a:xfrm>
          <a:prstGeom prst="rect">
            <a:avLst/>
          </a:prstGeom>
        </p:spPr>
      </p:pic>
    </p:spTree>
    <p:extLst>
      <p:ext uri="{BB962C8B-B14F-4D97-AF65-F5344CB8AC3E}">
        <p14:creationId xmlns:p14="http://schemas.microsoft.com/office/powerpoint/2010/main" val="96300964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Apache </a:t>
            </a:r>
            <a:r>
              <a:rPr lang="en-US" b="0" dirty="0" err="1"/>
              <a:t>Flink</a:t>
            </a:r>
            <a:r>
              <a:rPr lang="en-US" b="0" dirty="0"/>
              <a:t>: Scalable Batch and Stream </a:t>
            </a:r>
            <a:r>
              <a:rPr lang="en-US" b="0" dirty="0" smtClean="0"/>
              <a:t>Data Processing</a:t>
            </a:r>
            <a:endParaRPr lang="en-US" dirty="0"/>
          </a:p>
        </p:txBody>
      </p:sp>
      <p:pic>
        <p:nvPicPr>
          <p:cNvPr id="6" name="Content Placeholder 5" descr="Screen Clipping"/>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610309" y="1665345"/>
            <a:ext cx="8314658" cy="3066143"/>
          </a:xfrm>
        </p:spPr>
      </p:pic>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55</a:t>
            </a:fld>
            <a:endParaRPr lang="en-US"/>
          </a:p>
        </p:txBody>
      </p:sp>
    </p:spTree>
    <p:extLst>
      <p:ext uri="{BB962C8B-B14F-4D97-AF65-F5344CB8AC3E}">
        <p14:creationId xmlns:p14="http://schemas.microsoft.com/office/powerpoint/2010/main" val="25558790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Flink</a:t>
            </a:r>
            <a:endParaRPr lang="en-US" dirty="0"/>
          </a:p>
        </p:txBody>
      </p:sp>
      <p:sp>
        <p:nvSpPr>
          <p:cNvPr id="3" name="Content Placeholder 2"/>
          <p:cNvSpPr>
            <a:spLocks noGrp="1"/>
          </p:cNvSpPr>
          <p:nvPr>
            <p:ph idx="1"/>
          </p:nvPr>
        </p:nvSpPr>
        <p:spPr/>
        <p:txBody>
          <a:bodyPr>
            <a:normAutofit/>
          </a:bodyPr>
          <a:lstStyle/>
          <a:p>
            <a:r>
              <a:rPr lang="en-US" sz="2000" dirty="0" smtClean="0"/>
              <a:t>Apache </a:t>
            </a:r>
            <a:r>
              <a:rPr lang="en-US" sz="2000" dirty="0" err="1"/>
              <a:t>Flink</a:t>
            </a:r>
            <a:r>
              <a:rPr lang="en-US" sz="2000" dirty="0"/>
              <a:t> is an open-source stream-processing framework developed by the Apache Software Foundation. </a:t>
            </a:r>
            <a:endParaRPr lang="en-US" sz="2000" dirty="0" smtClean="0"/>
          </a:p>
          <a:p>
            <a:r>
              <a:rPr lang="en-US" sz="2000" dirty="0"/>
              <a:t>Apache </a:t>
            </a:r>
            <a:r>
              <a:rPr lang="en-US" sz="2000" dirty="0" err="1"/>
              <a:t>Flink</a:t>
            </a:r>
            <a:r>
              <a:rPr lang="en-US" sz="2000" dirty="0"/>
              <a:t> is a framework and distributed processing engine for </a:t>
            </a:r>
            <a:r>
              <a:rPr lang="en-US" sz="2000" dirty="0" err="1"/>
              <a:t>stateful</a:t>
            </a:r>
            <a:r>
              <a:rPr lang="en-US" sz="2000" dirty="0"/>
              <a:t> computations over </a:t>
            </a:r>
            <a:r>
              <a:rPr lang="en-US" sz="2000" i="1" dirty="0"/>
              <a:t>unbounded </a:t>
            </a:r>
            <a:r>
              <a:rPr lang="en-US" sz="2000" i="1" dirty="0" smtClean="0"/>
              <a:t>(start and no end) and </a:t>
            </a:r>
            <a:r>
              <a:rPr lang="en-US" sz="2000" i="1" dirty="0"/>
              <a:t>bounded</a:t>
            </a:r>
            <a:r>
              <a:rPr lang="en-US" sz="2000" dirty="0"/>
              <a:t> </a:t>
            </a:r>
            <a:r>
              <a:rPr lang="en-US" sz="2000" dirty="0" smtClean="0"/>
              <a:t>(start &amp; end) data </a:t>
            </a:r>
            <a:r>
              <a:rPr lang="en-US" sz="2000" dirty="0"/>
              <a:t>streams. </a:t>
            </a:r>
            <a:endParaRPr lang="en-US" sz="2000" dirty="0" smtClean="0"/>
          </a:p>
          <a:p>
            <a:r>
              <a:rPr lang="en-US" sz="2000" dirty="0" err="1" smtClean="0"/>
              <a:t>Flink</a:t>
            </a:r>
            <a:r>
              <a:rPr lang="en-US" sz="2000" dirty="0" smtClean="0"/>
              <a:t> </a:t>
            </a:r>
            <a:r>
              <a:rPr lang="en-US" sz="2000" dirty="0"/>
              <a:t>has been designed to run in </a:t>
            </a:r>
            <a:r>
              <a:rPr lang="en-US" sz="2000" i="1" dirty="0"/>
              <a:t>all common cluster environments</a:t>
            </a:r>
            <a:r>
              <a:rPr lang="en-US" sz="2000" dirty="0"/>
              <a:t>, perform computations at </a:t>
            </a:r>
            <a:r>
              <a:rPr lang="en-US" sz="2000" i="1" dirty="0"/>
              <a:t>in-memory speed</a:t>
            </a:r>
            <a:r>
              <a:rPr lang="en-US" sz="2000" dirty="0"/>
              <a:t> and at </a:t>
            </a:r>
            <a:r>
              <a:rPr lang="en-US" sz="2000" i="1" dirty="0"/>
              <a:t>any scale</a:t>
            </a:r>
            <a:endParaRPr lang="en-US" sz="1800" dirty="0"/>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56</a:t>
            </a:fld>
            <a:endParaRPr lang="en-US"/>
          </a:p>
        </p:txBody>
      </p:sp>
      <p:pic>
        <p:nvPicPr>
          <p:cNvPr id="3074" name="Picture 2" descr="https://flink.apache.org/img/flink-home-graphic.png"/>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776658" y="4536420"/>
            <a:ext cx="5262095" cy="1726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5625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Apache Slider: Dynamic </a:t>
            </a:r>
            <a:r>
              <a:rPr lang="en-US" b="0" dirty="0" smtClean="0"/>
              <a:t>Application Management</a:t>
            </a:r>
            <a:endParaRPr lang="en-US" dirty="0"/>
          </a:p>
        </p:txBody>
      </p:sp>
      <p:pic>
        <p:nvPicPr>
          <p:cNvPr id="6" name="Content Placeholder 5" descr="Screen Clipping"/>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36669" y="1629081"/>
            <a:ext cx="8558884" cy="3687198"/>
          </a:xfrm>
        </p:spPr>
      </p:pic>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57</a:t>
            </a:fld>
            <a:endParaRPr lang="en-US"/>
          </a:p>
        </p:txBody>
      </p:sp>
    </p:spTree>
    <p:extLst>
      <p:ext uri="{BB962C8B-B14F-4D97-AF65-F5344CB8AC3E}">
        <p14:creationId xmlns:p14="http://schemas.microsoft.com/office/powerpoint/2010/main" val="29067483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Slider</a:t>
            </a:r>
            <a:endParaRPr lang="en-US" dirty="0"/>
          </a:p>
        </p:txBody>
      </p:sp>
      <p:sp>
        <p:nvSpPr>
          <p:cNvPr id="3" name="Content Placeholder 2"/>
          <p:cNvSpPr>
            <a:spLocks noGrp="1"/>
          </p:cNvSpPr>
          <p:nvPr>
            <p:ph idx="1"/>
          </p:nvPr>
        </p:nvSpPr>
        <p:spPr/>
        <p:txBody>
          <a:bodyPr>
            <a:normAutofit fontScale="92500" lnSpcReduction="10000"/>
          </a:bodyPr>
          <a:lstStyle/>
          <a:p>
            <a:r>
              <a:rPr lang="en-US" sz="2000" dirty="0">
                <a:latin typeface="+mn-lt"/>
              </a:rPr>
              <a:t>Slider is a framework for deployment and management of these long-running data access applications in Hadoop</a:t>
            </a:r>
            <a:r>
              <a:rPr lang="en-US" sz="2000" dirty="0" smtClean="0">
                <a:latin typeface="+mn-lt"/>
              </a:rPr>
              <a:t>.</a:t>
            </a:r>
          </a:p>
          <a:p>
            <a:r>
              <a:rPr lang="en-US" sz="2000" dirty="0">
                <a:latin typeface="+mn-lt"/>
              </a:rPr>
              <a:t>Slider leverages YARN’s resource management capabilities to deploy those applications, to manage their lifecycles and scale them up or down–even while the application is running. Slider “slides” existing long-running services (like Apache </a:t>
            </a:r>
            <a:r>
              <a:rPr lang="en-US" sz="2000" dirty="0" err="1">
                <a:latin typeface="+mn-lt"/>
              </a:rPr>
              <a:t>HBase</a:t>
            </a:r>
            <a:r>
              <a:rPr lang="en-US" sz="2000" dirty="0">
                <a:latin typeface="+mn-lt"/>
              </a:rPr>
              <a:t>, Apache </a:t>
            </a:r>
            <a:r>
              <a:rPr lang="en-US" sz="2000" dirty="0" err="1">
                <a:latin typeface="+mn-lt"/>
              </a:rPr>
              <a:t>Accumulo</a:t>
            </a:r>
            <a:r>
              <a:rPr lang="en-US" sz="2000" dirty="0">
                <a:latin typeface="+mn-lt"/>
              </a:rPr>
              <a:t> and Apache Storm) onto YARN, so that they have enough resources to handle changing amounts of data, without tying up more processing resources than they need</a:t>
            </a:r>
            <a:r>
              <a:rPr lang="en-US" sz="2000" dirty="0" smtClean="0">
                <a:latin typeface="+mn-lt"/>
              </a:rPr>
              <a:t>.</a:t>
            </a:r>
          </a:p>
          <a:p>
            <a:r>
              <a:rPr lang="en-US" sz="2200" dirty="0">
                <a:latin typeface="+mn-lt"/>
              </a:rPr>
              <a:t>Apache Slider allows users to create and run different versions of heterogeneous long-running applications in Hadoop with YARN. Each application instance can be configured differently, with its operational life cycle managed individually. On an on-demand basis, Slider can expand or shrink application instances while they are running. In the case of container failure, Slider transparently leverages YARN facilities to manage application recovery. All of this is available on Linux or Windows platforms.</a:t>
            </a:r>
            <a:endParaRPr lang="en-US" sz="2200" dirty="0" smtClean="0">
              <a:latin typeface="+mn-lt"/>
            </a:endParaRPr>
          </a:p>
          <a:p>
            <a:endParaRPr lang="en-US" sz="2000" dirty="0"/>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58</a:t>
            </a:fld>
            <a:endParaRPr lang="en-US"/>
          </a:p>
        </p:txBody>
      </p:sp>
    </p:spTree>
    <p:extLst>
      <p:ext uri="{BB962C8B-B14F-4D97-AF65-F5344CB8AC3E}">
        <p14:creationId xmlns:p14="http://schemas.microsoft.com/office/powerpoint/2010/main" val="20287833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a:t>
            </a:r>
            <a:r>
              <a:rPr lang="en-US" dirty="0" err="1" smtClean="0"/>
              <a:t>Ambari</a:t>
            </a:r>
            <a:r>
              <a:rPr lang="en-US" dirty="0" smtClean="0"/>
              <a:t> Dashboard</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59</a:t>
            </a:fld>
            <a:endParaRPr lang="en-US"/>
          </a:p>
        </p:txBody>
      </p:sp>
      <p:pic>
        <p:nvPicPr>
          <p:cNvPr id="4098" name="Picture 2" descr="Image result for apache ambari dash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016" y="1376523"/>
            <a:ext cx="8204348" cy="428277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311622" y="5659296"/>
            <a:ext cx="6113722" cy="400110"/>
          </a:xfrm>
          <a:prstGeom prst="rect">
            <a:avLst/>
          </a:prstGeom>
        </p:spPr>
        <p:txBody>
          <a:bodyPr wrap="square">
            <a:spAutoFit/>
          </a:bodyPr>
          <a:lstStyle/>
          <a:p>
            <a:r>
              <a:rPr lang="en-US" sz="2000" b="1" dirty="0">
                <a:hlinkClick r:id="rId3"/>
              </a:rPr>
              <a:t>https://intellipaat.com/blog/what-is-apache-ambari/</a:t>
            </a:r>
            <a:endParaRPr lang="en-US" sz="2000" b="1" dirty="0"/>
          </a:p>
        </p:txBody>
      </p:sp>
    </p:spTree>
    <p:extLst>
      <p:ext uri="{BB962C8B-B14F-4D97-AF65-F5344CB8AC3E}">
        <p14:creationId xmlns:p14="http://schemas.microsoft.com/office/powerpoint/2010/main" val="22017324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Essential Hadoop Tools</a:t>
            </a:r>
            <a:endParaRPr lang="en-US" dirty="0"/>
          </a:p>
        </p:txBody>
      </p:sp>
      <p:sp>
        <p:nvSpPr>
          <p:cNvPr id="9" name="Content Placeholder 8"/>
          <p:cNvSpPr>
            <a:spLocks noGrp="1"/>
          </p:cNvSpPr>
          <p:nvPr>
            <p:ph idx="1"/>
          </p:nvPr>
        </p:nvSpPr>
        <p:spPr>
          <a:xfrm>
            <a:off x="822959" y="1594884"/>
            <a:ext cx="7927636" cy="4136065"/>
          </a:xfrm>
        </p:spPr>
        <p:txBody>
          <a:bodyPr>
            <a:normAutofit/>
          </a:bodyPr>
          <a:lstStyle/>
          <a:p>
            <a:r>
              <a:rPr lang="en-US" dirty="0" smtClean="0"/>
              <a:t>Hadoop Tools are useful for data input, high-level processing, workflow management, creation of huge databases.</a:t>
            </a:r>
          </a:p>
          <a:p>
            <a:pPr lvl="1"/>
            <a:r>
              <a:rPr lang="en-US" sz="1800" b="1" dirty="0" smtClean="0">
                <a:solidFill>
                  <a:srgbClr val="0070C0"/>
                </a:solidFill>
              </a:rPr>
              <a:t>Pig</a:t>
            </a:r>
            <a:r>
              <a:rPr lang="en-US" sz="1800" dirty="0" smtClean="0"/>
              <a:t> – scripting tool to examine data locally and on Hadoop cluster. It’s a high-level </a:t>
            </a:r>
            <a:r>
              <a:rPr lang="en-US" sz="1800" dirty="0"/>
              <a:t>language </a:t>
            </a:r>
            <a:r>
              <a:rPr lang="en-US" sz="1800" dirty="0" smtClean="0"/>
              <a:t>to write complex </a:t>
            </a:r>
            <a:r>
              <a:rPr lang="en-US" sz="1800" dirty="0" err="1" smtClean="0"/>
              <a:t>MapReduce</a:t>
            </a:r>
            <a:r>
              <a:rPr lang="en-US" sz="1800" dirty="0" smtClean="0"/>
              <a:t> transformations.</a:t>
            </a:r>
          </a:p>
          <a:p>
            <a:pPr lvl="1"/>
            <a:r>
              <a:rPr lang="en-US" sz="1800" b="1" dirty="0" smtClean="0">
                <a:solidFill>
                  <a:srgbClr val="0070C0"/>
                </a:solidFill>
              </a:rPr>
              <a:t>Hive</a:t>
            </a:r>
            <a:r>
              <a:rPr lang="en-US" sz="1800" dirty="0" smtClean="0"/>
              <a:t>-The </a:t>
            </a:r>
            <a:r>
              <a:rPr lang="en-US" sz="1800" dirty="0"/>
              <a:t>Apache Hive data warehouse software facilitates querying and managing large datasets residing in distributed </a:t>
            </a:r>
            <a:r>
              <a:rPr lang="en-US" sz="1800" dirty="0" smtClean="0"/>
              <a:t>storage</a:t>
            </a:r>
          </a:p>
          <a:p>
            <a:pPr lvl="1"/>
            <a:r>
              <a:rPr lang="en-US" sz="1800" b="1" dirty="0" err="1" smtClean="0">
                <a:solidFill>
                  <a:srgbClr val="0070C0"/>
                </a:solidFill>
              </a:rPr>
              <a:t>Sqoop</a:t>
            </a:r>
            <a:r>
              <a:rPr lang="en-US" sz="1800" dirty="0" err="1" smtClean="0"/>
              <a:t>-</a:t>
            </a:r>
            <a:r>
              <a:rPr lang="en-US" sz="1800" dirty="0" err="1"/>
              <a:t>Sqoop</a:t>
            </a:r>
            <a:r>
              <a:rPr lang="en-US" sz="1800" dirty="0"/>
              <a:t> is a tool designed to transfer data between Hadoop and relational </a:t>
            </a:r>
            <a:r>
              <a:rPr lang="en-US" sz="1800" dirty="0" smtClean="0"/>
              <a:t>databases (MySQL&lt;-&gt; HDFS)</a:t>
            </a:r>
          </a:p>
          <a:p>
            <a:pPr lvl="1"/>
            <a:r>
              <a:rPr lang="en-US" sz="1800" b="1" dirty="0" smtClean="0">
                <a:solidFill>
                  <a:srgbClr val="0070C0"/>
                </a:solidFill>
              </a:rPr>
              <a:t>Flume</a:t>
            </a:r>
            <a:r>
              <a:rPr lang="en-US" sz="1800" dirty="0" smtClean="0"/>
              <a:t>-capture weblog data into HDFS</a:t>
            </a:r>
          </a:p>
          <a:p>
            <a:pPr lvl="1"/>
            <a:r>
              <a:rPr lang="en-US" sz="1800" b="1" dirty="0" err="1" smtClean="0">
                <a:solidFill>
                  <a:srgbClr val="0070C0"/>
                </a:solidFill>
              </a:rPr>
              <a:t>Oozie</a:t>
            </a:r>
            <a:r>
              <a:rPr lang="en-US" sz="1800" dirty="0" smtClean="0"/>
              <a:t>-run Hadoop workflows</a:t>
            </a:r>
          </a:p>
          <a:p>
            <a:pPr lvl="1"/>
            <a:r>
              <a:rPr lang="en-US" sz="1800" b="1" dirty="0" err="1" smtClean="0">
                <a:solidFill>
                  <a:srgbClr val="0070C0"/>
                </a:solidFill>
              </a:rPr>
              <a:t>Hbase</a:t>
            </a:r>
            <a:r>
              <a:rPr lang="en-US" sz="1800" dirty="0" smtClean="0"/>
              <a:t>- a database that is used to store and access data on a Hadoop cluster</a:t>
            </a:r>
          </a:p>
          <a:p>
            <a:pPr lvl="1"/>
            <a:endParaRPr lang="en-US" dirty="0" smtClean="0"/>
          </a:p>
          <a:p>
            <a:pPr lvl="1"/>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pPr/>
              <a:t>6</a:t>
            </a:fld>
            <a:endParaRPr lang="en-US"/>
          </a:p>
        </p:txBody>
      </p:sp>
      <p:pic>
        <p:nvPicPr>
          <p:cNvPr id="10" name="Picture 9"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4721" y="5323201"/>
            <a:ext cx="5290140" cy="1319147"/>
          </a:xfrm>
          <a:prstGeom prst="rect">
            <a:avLst/>
          </a:prstGeom>
        </p:spPr>
      </p:pic>
    </p:spTree>
    <p:extLst>
      <p:ext uri="{BB962C8B-B14F-4D97-AF65-F5344CB8AC3E}">
        <p14:creationId xmlns:p14="http://schemas.microsoft.com/office/powerpoint/2010/main" val="10453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Summary</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60</a:t>
            </a:fld>
            <a:endParaRPr lang="en-US"/>
          </a:p>
        </p:txBody>
      </p:sp>
    </p:spTree>
    <p:extLst>
      <p:ext uri="{BB962C8B-B14F-4D97-AF65-F5344CB8AC3E}">
        <p14:creationId xmlns:p14="http://schemas.microsoft.com/office/powerpoint/2010/main" val="24918165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Apache Pig</a:t>
            </a:r>
            <a:endParaRPr lang="en-US" dirty="0"/>
          </a:p>
        </p:txBody>
      </p:sp>
      <p:sp>
        <p:nvSpPr>
          <p:cNvPr id="9" name="Content Placeholder 8"/>
          <p:cNvSpPr>
            <a:spLocks noGrp="1"/>
          </p:cNvSpPr>
          <p:nvPr>
            <p:ph idx="1"/>
          </p:nvPr>
        </p:nvSpPr>
        <p:spPr/>
        <p:txBody>
          <a:bodyPr>
            <a:normAutofit fontScale="92500" lnSpcReduction="10000"/>
          </a:bodyPr>
          <a:lstStyle/>
          <a:p>
            <a:r>
              <a:rPr lang="en-US" dirty="0" smtClean="0"/>
              <a:t>It is a </a:t>
            </a:r>
            <a:r>
              <a:rPr lang="en-US" dirty="0"/>
              <a:t>H</a:t>
            </a:r>
            <a:r>
              <a:rPr lang="en-US" dirty="0" smtClean="0"/>
              <a:t>LL – Pig Latin (SQL like query Language)</a:t>
            </a:r>
          </a:p>
          <a:p>
            <a:r>
              <a:rPr lang="en-US" dirty="0"/>
              <a:t>PIG is a data flow </a:t>
            </a:r>
            <a:r>
              <a:rPr lang="en-US" dirty="0" smtClean="0"/>
              <a:t>language; the </a:t>
            </a:r>
            <a:r>
              <a:rPr lang="en-US" dirty="0"/>
              <a:t>key focus of Pig is manage the flow of data from input source to output store. </a:t>
            </a:r>
            <a:endParaRPr lang="en-US" dirty="0" smtClean="0"/>
          </a:p>
          <a:p>
            <a:r>
              <a:rPr lang="en-US" dirty="0" smtClean="0"/>
              <a:t>As </a:t>
            </a:r>
            <a:r>
              <a:rPr lang="en-US" dirty="0"/>
              <a:t>part of managing this data flow it moves </a:t>
            </a:r>
            <a:r>
              <a:rPr lang="en-US" b="1" dirty="0"/>
              <a:t>data</a:t>
            </a:r>
            <a:r>
              <a:rPr lang="en-US" dirty="0"/>
              <a:t> feeding it to process1, taking output and feeding it to process2.</a:t>
            </a:r>
            <a:endParaRPr lang="en-US" dirty="0" smtClean="0"/>
          </a:p>
          <a:p>
            <a:r>
              <a:rPr lang="en-US" dirty="0" smtClean="0"/>
              <a:t>Defines a set of transformations on a data set</a:t>
            </a:r>
          </a:p>
          <a:p>
            <a:pPr lvl="1"/>
            <a:r>
              <a:rPr lang="en-US" dirty="0" smtClean="0"/>
              <a:t>Aggregate, join, and sort</a:t>
            </a:r>
          </a:p>
          <a:p>
            <a:pPr lvl="1"/>
            <a:r>
              <a:rPr lang="en-US" dirty="0" smtClean="0"/>
              <a:t>Also used for ETL</a:t>
            </a:r>
          </a:p>
          <a:p>
            <a:r>
              <a:rPr lang="en-US" dirty="0" smtClean="0"/>
              <a:t>Usage modes</a:t>
            </a:r>
            <a:br>
              <a:rPr lang="en-US" dirty="0" smtClean="0"/>
            </a:br>
            <a:r>
              <a:rPr lang="en-US" dirty="0" smtClean="0"/>
              <a:t> – local and non-local (cluster)</a:t>
            </a:r>
          </a:p>
          <a:p>
            <a:r>
              <a:rPr lang="en-US" dirty="0" smtClean="0"/>
              <a:t>Interactive mode and Batch mode.</a:t>
            </a:r>
          </a:p>
          <a:p>
            <a:endParaRPr lang="en-US" dirty="0"/>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pPr/>
              <a:t>7</a:t>
            </a:fld>
            <a:endParaRPr lang="en-US"/>
          </a:p>
        </p:txBody>
      </p:sp>
      <p:pic>
        <p:nvPicPr>
          <p:cNvPr id="9218" name="Picture 2" descr="Apache PIG logo - Hadoop Ecosystem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4963" y="127599"/>
            <a:ext cx="1171797" cy="1658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54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Execution Modes</a:t>
            </a:r>
            <a:endParaRPr lang="en-US" dirty="0"/>
          </a:p>
        </p:txBody>
      </p:sp>
      <p:sp>
        <p:nvSpPr>
          <p:cNvPr id="3" name="Content Placeholder 2"/>
          <p:cNvSpPr>
            <a:spLocks noGrp="1"/>
          </p:cNvSpPr>
          <p:nvPr>
            <p:ph idx="1"/>
          </p:nvPr>
        </p:nvSpPr>
        <p:spPr>
          <a:xfrm>
            <a:off x="822960" y="1573161"/>
            <a:ext cx="6003142" cy="4689987"/>
          </a:xfrm>
        </p:spPr>
        <p:txBody>
          <a:bodyPr>
            <a:normAutofit fontScale="85000" lnSpcReduction="20000"/>
          </a:bodyPr>
          <a:lstStyle/>
          <a:p>
            <a:pPr marL="0" indent="0">
              <a:buNone/>
            </a:pPr>
            <a:r>
              <a:rPr lang="en-US" dirty="0">
                <a:solidFill>
                  <a:srgbClr val="00B0F0"/>
                </a:solidFill>
              </a:rPr>
              <a:t>/* local mode */</a:t>
            </a:r>
          </a:p>
          <a:p>
            <a:pPr marL="0" indent="0">
              <a:spcBef>
                <a:spcPts val="0"/>
              </a:spcBef>
              <a:spcAft>
                <a:spcPts val="0"/>
              </a:spcAft>
              <a:buNone/>
            </a:pPr>
            <a:r>
              <a:rPr lang="en-US" dirty="0"/>
              <a:t>$ pig -x local ...</a:t>
            </a:r>
          </a:p>
          <a:p>
            <a:pPr marL="0" indent="0">
              <a:spcBef>
                <a:spcPts val="0"/>
              </a:spcBef>
              <a:spcAft>
                <a:spcPts val="0"/>
              </a:spcAft>
              <a:buNone/>
            </a:pPr>
            <a:r>
              <a:rPr lang="en-US" dirty="0"/>
              <a:t> </a:t>
            </a:r>
          </a:p>
          <a:p>
            <a:pPr marL="0" indent="0">
              <a:spcBef>
                <a:spcPts val="0"/>
              </a:spcBef>
              <a:spcAft>
                <a:spcPts val="0"/>
              </a:spcAft>
              <a:buNone/>
            </a:pPr>
            <a:r>
              <a:rPr lang="en-US" dirty="0">
                <a:solidFill>
                  <a:srgbClr val="00B0F0"/>
                </a:solidFill>
              </a:rPr>
              <a:t>/* </a:t>
            </a:r>
            <a:r>
              <a:rPr lang="en-US" dirty="0" err="1">
                <a:solidFill>
                  <a:srgbClr val="00B0F0"/>
                </a:solidFill>
              </a:rPr>
              <a:t>Tez</a:t>
            </a:r>
            <a:r>
              <a:rPr lang="en-US" dirty="0">
                <a:solidFill>
                  <a:srgbClr val="00B0F0"/>
                </a:solidFill>
              </a:rPr>
              <a:t> local mode */</a:t>
            </a:r>
          </a:p>
          <a:p>
            <a:pPr marL="0" indent="0">
              <a:spcBef>
                <a:spcPts val="0"/>
              </a:spcBef>
              <a:spcAft>
                <a:spcPts val="0"/>
              </a:spcAft>
              <a:buNone/>
            </a:pPr>
            <a:r>
              <a:rPr lang="en-US" dirty="0"/>
              <a:t>$ pig -x </a:t>
            </a:r>
            <a:r>
              <a:rPr lang="en-US" dirty="0" err="1"/>
              <a:t>tez_local</a:t>
            </a:r>
            <a:r>
              <a:rPr lang="en-US" dirty="0"/>
              <a:t> ...</a:t>
            </a:r>
          </a:p>
          <a:p>
            <a:pPr marL="0" indent="0">
              <a:spcBef>
                <a:spcPts val="0"/>
              </a:spcBef>
              <a:spcAft>
                <a:spcPts val="0"/>
              </a:spcAft>
              <a:buNone/>
            </a:pPr>
            <a:r>
              <a:rPr lang="en-US" dirty="0"/>
              <a:t> </a:t>
            </a:r>
          </a:p>
          <a:p>
            <a:pPr marL="0" indent="0">
              <a:spcBef>
                <a:spcPts val="0"/>
              </a:spcBef>
              <a:spcAft>
                <a:spcPts val="0"/>
              </a:spcAft>
              <a:buNone/>
            </a:pPr>
            <a:r>
              <a:rPr lang="en-US" dirty="0">
                <a:solidFill>
                  <a:srgbClr val="00B0F0"/>
                </a:solidFill>
              </a:rPr>
              <a:t>/* Spark local mode */</a:t>
            </a:r>
          </a:p>
          <a:p>
            <a:pPr marL="0" indent="0">
              <a:spcBef>
                <a:spcPts val="0"/>
              </a:spcBef>
              <a:spcAft>
                <a:spcPts val="0"/>
              </a:spcAft>
              <a:buNone/>
            </a:pPr>
            <a:r>
              <a:rPr lang="en-US" dirty="0"/>
              <a:t>$ pig -x </a:t>
            </a:r>
            <a:r>
              <a:rPr lang="en-US" dirty="0" err="1"/>
              <a:t>spark_local</a:t>
            </a:r>
            <a:r>
              <a:rPr lang="en-US" dirty="0"/>
              <a:t> ...</a:t>
            </a:r>
          </a:p>
          <a:p>
            <a:pPr marL="0" indent="0">
              <a:spcBef>
                <a:spcPts val="0"/>
              </a:spcBef>
              <a:spcAft>
                <a:spcPts val="0"/>
              </a:spcAft>
              <a:buNone/>
            </a:pPr>
            <a:endParaRPr lang="en-US" dirty="0"/>
          </a:p>
          <a:p>
            <a:pPr marL="0" indent="0">
              <a:spcBef>
                <a:spcPts val="0"/>
              </a:spcBef>
              <a:spcAft>
                <a:spcPts val="0"/>
              </a:spcAft>
              <a:buNone/>
            </a:pPr>
            <a:r>
              <a:rPr lang="en-US" dirty="0">
                <a:solidFill>
                  <a:srgbClr val="00B0F0"/>
                </a:solidFill>
              </a:rPr>
              <a:t>/* </a:t>
            </a:r>
            <a:r>
              <a:rPr lang="en-US" dirty="0" err="1">
                <a:solidFill>
                  <a:srgbClr val="00B0F0"/>
                </a:solidFill>
              </a:rPr>
              <a:t>mapreduce</a:t>
            </a:r>
            <a:r>
              <a:rPr lang="en-US" dirty="0">
                <a:solidFill>
                  <a:srgbClr val="00B0F0"/>
                </a:solidFill>
              </a:rPr>
              <a:t> mode */</a:t>
            </a:r>
          </a:p>
          <a:p>
            <a:pPr marL="0" indent="0">
              <a:spcBef>
                <a:spcPts val="0"/>
              </a:spcBef>
              <a:spcAft>
                <a:spcPts val="0"/>
              </a:spcAft>
              <a:buNone/>
            </a:pPr>
            <a:r>
              <a:rPr lang="en-US" dirty="0"/>
              <a:t>$ pig ...</a:t>
            </a:r>
          </a:p>
          <a:p>
            <a:pPr marL="0" indent="0">
              <a:spcBef>
                <a:spcPts val="0"/>
              </a:spcBef>
              <a:spcAft>
                <a:spcPts val="0"/>
              </a:spcAft>
              <a:buNone/>
            </a:pPr>
            <a:r>
              <a:rPr lang="en-US" dirty="0"/>
              <a:t>or</a:t>
            </a:r>
          </a:p>
          <a:p>
            <a:pPr marL="0" indent="0">
              <a:spcBef>
                <a:spcPts val="0"/>
              </a:spcBef>
              <a:spcAft>
                <a:spcPts val="0"/>
              </a:spcAft>
              <a:buNone/>
            </a:pPr>
            <a:r>
              <a:rPr lang="en-US" dirty="0"/>
              <a:t>$ pig -x </a:t>
            </a:r>
            <a:r>
              <a:rPr lang="en-US" dirty="0" err="1"/>
              <a:t>mapreduce</a:t>
            </a:r>
            <a:r>
              <a:rPr lang="en-US" dirty="0"/>
              <a:t> ...</a:t>
            </a:r>
          </a:p>
          <a:p>
            <a:pPr marL="0" indent="0">
              <a:spcBef>
                <a:spcPts val="0"/>
              </a:spcBef>
              <a:spcAft>
                <a:spcPts val="0"/>
              </a:spcAft>
              <a:buNone/>
            </a:pPr>
            <a:endParaRPr lang="en-US" dirty="0"/>
          </a:p>
          <a:p>
            <a:pPr marL="0" indent="0">
              <a:spcBef>
                <a:spcPts val="0"/>
              </a:spcBef>
              <a:spcAft>
                <a:spcPts val="0"/>
              </a:spcAft>
              <a:buNone/>
            </a:pPr>
            <a:r>
              <a:rPr lang="en-US" dirty="0">
                <a:solidFill>
                  <a:srgbClr val="00B0F0"/>
                </a:solidFill>
              </a:rPr>
              <a:t>/* </a:t>
            </a:r>
            <a:r>
              <a:rPr lang="en-US" dirty="0" err="1">
                <a:solidFill>
                  <a:srgbClr val="00B0F0"/>
                </a:solidFill>
              </a:rPr>
              <a:t>Tez</a:t>
            </a:r>
            <a:r>
              <a:rPr lang="en-US" dirty="0">
                <a:solidFill>
                  <a:srgbClr val="00B0F0"/>
                </a:solidFill>
              </a:rPr>
              <a:t> mode */</a:t>
            </a:r>
          </a:p>
          <a:p>
            <a:pPr marL="0" indent="0">
              <a:spcBef>
                <a:spcPts val="0"/>
              </a:spcBef>
              <a:spcAft>
                <a:spcPts val="0"/>
              </a:spcAft>
              <a:buNone/>
            </a:pPr>
            <a:r>
              <a:rPr lang="en-US" dirty="0"/>
              <a:t>$ pig -x </a:t>
            </a:r>
            <a:r>
              <a:rPr lang="en-US" dirty="0" err="1"/>
              <a:t>tez</a:t>
            </a:r>
            <a:r>
              <a:rPr lang="en-US" dirty="0"/>
              <a:t> ...</a:t>
            </a:r>
          </a:p>
          <a:p>
            <a:pPr marL="0" indent="0">
              <a:spcBef>
                <a:spcPts val="0"/>
              </a:spcBef>
              <a:spcAft>
                <a:spcPts val="0"/>
              </a:spcAft>
              <a:buNone/>
            </a:pPr>
            <a:endParaRPr lang="en-US" dirty="0"/>
          </a:p>
          <a:p>
            <a:pPr marL="0" indent="0">
              <a:spcBef>
                <a:spcPts val="0"/>
              </a:spcBef>
              <a:spcAft>
                <a:spcPts val="0"/>
              </a:spcAft>
              <a:buNone/>
            </a:pPr>
            <a:r>
              <a:rPr lang="en-US" dirty="0">
                <a:solidFill>
                  <a:srgbClr val="00B0F0"/>
                </a:solidFill>
              </a:rPr>
              <a:t>/* Spark mode */</a:t>
            </a:r>
          </a:p>
          <a:p>
            <a:pPr marL="0" indent="0">
              <a:spcBef>
                <a:spcPts val="0"/>
              </a:spcBef>
              <a:spcAft>
                <a:spcPts val="0"/>
              </a:spcAft>
              <a:buNone/>
            </a:pPr>
            <a:r>
              <a:rPr lang="en-US" dirty="0"/>
              <a:t>$ pig -x spark ...</a:t>
            </a:r>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8</a:t>
            </a:fld>
            <a:endParaRPr lang="en-US"/>
          </a:p>
        </p:txBody>
      </p:sp>
    </p:spTree>
    <p:extLst>
      <p:ext uri="{BB962C8B-B14F-4D97-AF65-F5344CB8AC3E}">
        <p14:creationId xmlns:p14="http://schemas.microsoft.com/office/powerpoint/2010/main" val="246427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Statements</a:t>
            </a:r>
            <a:endParaRPr lang="en-US" dirty="0"/>
          </a:p>
        </p:txBody>
      </p:sp>
      <p:sp>
        <p:nvSpPr>
          <p:cNvPr id="3" name="Content Placeholder 2"/>
          <p:cNvSpPr>
            <a:spLocks noGrp="1"/>
          </p:cNvSpPr>
          <p:nvPr>
            <p:ph idx="1"/>
          </p:nvPr>
        </p:nvSpPr>
        <p:spPr/>
        <p:txBody>
          <a:bodyPr/>
          <a:lstStyle/>
          <a:p>
            <a:r>
              <a:rPr lang="en-US" dirty="0"/>
              <a:t>Pig Latin statements are generally organized as follows:</a:t>
            </a:r>
          </a:p>
          <a:p>
            <a:pPr marL="548640"/>
            <a:r>
              <a:rPr lang="en-US" dirty="0"/>
              <a:t>A LOAD statement to read data from the file system.</a:t>
            </a:r>
          </a:p>
          <a:p>
            <a:pPr marL="548640"/>
            <a:r>
              <a:rPr lang="en-US" dirty="0"/>
              <a:t>A series of "transformation" statements to process the data.</a:t>
            </a:r>
          </a:p>
          <a:p>
            <a:pPr marL="548640"/>
            <a:r>
              <a:rPr lang="en-US" dirty="0"/>
              <a:t>A DUMP statement to view results or a STORE statement to save the results.</a:t>
            </a:r>
          </a:p>
          <a:p>
            <a:endParaRPr lang="en-US" dirty="0"/>
          </a:p>
        </p:txBody>
      </p:sp>
      <p:sp>
        <p:nvSpPr>
          <p:cNvPr id="4" name="Footer Placeholder 3"/>
          <p:cNvSpPr>
            <a:spLocks noGrp="1"/>
          </p:cNvSpPr>
          <p:nvPr>
            <p:ph type="ftr" sz="quarter" idx="11"/>
          </p:nvPr>
        </p:nvSpPr>
        <p:spPr/>
        <p:txBody>
          <a:bodyPr/>
          <a:lstStyle/>
          <a:p>
            <a:r>
              <a:rPr lang="en-US" smtClean="0"/>
              <a:t>Dr. S. Nandagopalan, Ph. D</a:t>
            </a:r>
            <a:endParaRPr lang="en-US"/>
          </a:p>
        </p:txBody>
      </p:sp>
      <p:sp>
        <p:nvSpPr>
          <p:cNvPr id="5" name="Slide Number Placeholder 4"/>
          <p:cNvSpPr>
            <a:spLocks noGrp="1"/>
          </p:cNvSpPr>
          <p:nvPr>
            <p:ph type="sldNum" sz="quarter" idx="12"/>
          </p:nvPr>
        </p:nvSpPr>
        <p:spPr/>
        <p:txBody>
          <a:bodyPr/>
          <a:lstStyle/>
          <a:p>
            <a:fld id="{5F0909BB-3F97-4AF9-B517-1598A7FEFD26}" type="slidenum">
              <a:rPr lang="en-US" smtClean="0"/>
              <a:t>9</a:t>
            </a:fld>
            <a:endParaRPr lang="en-US"/>
          </a:p>
        </p:txBody>
      </p:sp>
    </p:spTree>
    <p:extLst>
      <p:ext uri="{BB962C8B-B14F-4D97-AF65-F5344CB8AC3E}">
        <p14:creationId xmlns:p14="http://schemas.microsoft.com/office/powerpoint/2010/main" val="875253974"/>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3863</TotalTime>
  <Words>2839</Words>
  <Application>Microsoft Office PowerPoint</Application>
  <PresentationFormat>On-screen Show (4:3)</PresentationFormat>
  <Paragraphs>369</Paragraphs>
  <Slides>60</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60</vt:i4>
      </vt:variant>
    </vt:vector>
  </HeadingPairs>
  <TitlesOfParts>
    <vt:vector size="76" baseType="lpstr">
      <vt:lpstr>Arial</vt:lpstr>
      <vt:lpstr>Arial Narrow</vt:lpstr>
      <vt:lpstr>Bahnschrift Light</vt:lpstr>
      <vt:lpstr>Bahnschrift SemiLight</vt:lpstr>
      <vt:lpstr>Book Antiqua</vt:lpstr>
      <vt:lpstr>Calibri</vt:lpstr>
      <vt:lpstr>Calibri Light</vt:lpstr>
      <vt:lpstr>Cambria</vt:lpstr>
      <vt:lpstr>Comic Sans MS</vt:lpstr>
      <vt:lpstr>Courier New</vt:lpstr>
      <vt:lpstr>inherit</vt:lpstr>
      <vt:lpstr>Mongolian Baiti</vt:lpstr>
      <vt:lpstr>Palatino Linotype</vt:lpstr>
      <vt:lpstr>Playfair Display Black</vt:lpstr>
      <vt:lpstr>Poor Richard</vt:lpstr>
      <vt:lpstr>Retrospect</vt:lpstr>
      <vt:lpstr>Module 2  Hadoop Tools &amp; YARN</vt:lpstr>
      <vt:lpstr>Agenda</vt:lpstr>
      <vt:lpstr>Text Book</vt:lpstr>
      <vt:lpstr>Hadoop Applications</vt:lpstr>
      <vt:lpstr>Hadoop Ecosystem</vt:lpstr>
      <vt:lpstr>Essential Hadoop Tools</vt:lpstr>
      <vt:lpstr>Apache Pig</vt:lpstr>
      <vt:lpstr>Pig Execution Modes</vt:lpstr>
      <vt:lpstr>Pig Statements</vt:lpstr>
      <vt:lpstr>Pig Example</vt:lpstr>
      <vt:lpstr>Apache Hive</vt:lpstr>
      <vt:lpstr>Creating Tables</vt:lpstr>
      <vt:lpstr>Query the Table</vt:lpstr>
      <vt:lpstr>Example</vt:lpstr>
      <vt:lpstr>PowerPoint Presentation</vt:lpstr>
      <vt:lpstr>Apache Sqoop</vt:lpstr>
      <vt:lpstr>Data Export</vt:lpstr>
      <vt:lpstr>Apache Flume</vt:lpstr>
      <vt:lpstr>Flume…</vt:lpstr>
      <vt:lpstr>Pipelined Flume Agents</vt:lpstr>
      <vt:lpstr>Converging flow on Flume</vt:lpstr>
      <vt:lpstr>Flume Consolidation N/W</vt:lpstr>
      <vt:lpstr>Handling Failures</vt:lpstr>
      <vt:lpstr>Apache Oozie</vt:lpstr>
      <vt:lpstr>Oozie</vt:lpstr>
      <vt:lpstr>Oozie  Job Types</vt:lpstr>
      <vt:lpstr>Node Types</vt:lpstr>
      <vt:lpstr>Apache HBase</vt:lpstr>
      <vt:lpstr>Example - Sharding</vt:lpstr>
      <vt:lpstr>Example – Flight Analytics</vt:lpstr>
      <vt:lpstr>NoSQL Databases </vt:lpstr>
      <vt:lpstr>HBase Data Model</vt:lpstr>
      <vt:lpstr>Case Study -             Messenger </vt:lpstr>
      <vt:lpstr>Challenges</vt:lpstr>
      <vt:lpstr>Hbase Solution</vt:lpstr>
      <vt:lpstr>Hadoop YARN Applications</vt:lpstr>
      <vt:lpstr>Why YARN  (Yet Another Resource Negotiator)?</vt:lpstr>
      <vt:lpstr>Introduction</vt:lpstr>
      <vt:lpstr>YARN Distributed Shell</vt:lpstr>
      <vt:lpstr>Structure of YARN Applications</vt:lpstr>
      <vt:lpstr>YARN Application Framework</vt:lpstr>
      <vt:lpstr>How YARN runs an application</vt:lpstr>
      <vt:lpstr>Apache Tez</vt:lpstr>
      <vt:lpstr>Apache Giraph</vt:lpstr>
      <vt:lpstr>Hoya: HBase on YARN</vt:lpstr>
      <vt:lpstr>Dryad on YARN</vt:lpstr>
      <vt:lpstr>Dryad</vt:lpstr>
      <vt:lpstr>Apache Spark</vt:lpstr>
      <vt:lpstr>Apache Storm</vt:lpstr>
      <vt:lpstr>Why use Apache Storm?</vt:lpstr>
      <vt:lpstr>Apache REEF: Retainable Evaluator Execution Framework</vt:lpstr>
      <vt:lpstr>REEF components</vt:lpstr>
      <vt:lpstr>Hamster: Hadoop and MPI on the Same Cluster</vt:lpstr>
      <vt:lpstr>Hamster</vt:lpstr>
      <vt:lpstr>Apache Flink: Scalable Batch and Stream Data Processing</vt:lpstr>
      <vt:lpstr>Flink</vt:lpstr>
      <vt:lpstr>Apache Slider: Dynamic Application Management</vt:lpstr>
      <vt:lpstr>Slider</vt:lpstr>
      <vt:lpstr>Apache Ambari Dashboard</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Hadoop</dc:title>
  <dc:creator>Windows User</dc:creator>
  <cp:lastModifiedBy>Windows User</cp:lastModifiedBy>
  <cp:revision>101</cp:revision>
  <dcterms:created xsi:type="dcterms:W3CDTF">2019-04-02T04:20:47Z</dcterms:created>
  <dcterms:modified xsi:type="dcterms:W3CDTF">2020-05-26T05:39:07Z</dcterms:modified>
</cp:coreProperties>
</file>